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4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  <p:sldMasterId id="2147483856" r:id="rId2"/>
  </p:sldMasterIdLst>
  <p:notesMasterIdLst>
    <p:notesMasterId r:id="rId27"/>
  </p:notesMasterIdLst>
  <p:handoutMasterIdLst>
    <p:handoutMasterId r:id="rId28"/>
  </p:handoutMasterIdLst>
  <p:sldIdLst>
    <p:sldId id="315" r:id="rId3"/>
    <p:sldId id="394" r:id="rId4"/>
    <p:sldId id="395" r:id="rId5"/>
    <p:sldId id="323" r:id="rId6"/>
    <p:sldId id="372" r:id="rId7"/>
    <p:sldId id="271" r:id="rId8"/>
    <p:sldId id="367" r:id="rId9"/>
    <p:sldId id="368" r:id="rId10"/>
    <p:sldId id="379" r:id="rId11"/>
    <p:sldId id="396" r:id="rId12"/>
    <p:sldId id="390" r:id="rId13"/>
    <p:sldId id="391" r:id="rId14"/>
    <p:sldId id="275" r:id="rId15"/>
    <p:sldId id="358" r:id="rId16"/>
    <p:sldId id="382" r:id="rId17"/>
    <p:sldId id="383" r:id="rId18"/>
    <p:sldId id="384" r:id="rId19"/>
    <p:sldId id="387" r:id="rId20"/>
    <p:sldId id="361" r:id="rId21"/>
    <p:sldId id="362" r:id="rId22"/>
    <p:sldId id="283" r:id="rId23"/>
    <p:sldId id="371" r:id="rId24"/>
    <p:sldId id="397" r:id="rId25"/>
    <p:sldId id="398" r:id="rId26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CC"/>
    <a:srgbClr val="008000"/>
    <a:srgbClr val="FF0066"/>
    <a:srgbClr val="0000FF"/>
    <a:srgbClr val="FF3399"/>
    <a:srgbClr val="256EFF"/>
    <a:srgbClr val="FFFFFF"/>
    <a:srgbClr val="2C17A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7" autoAdjust="0"/>
    <p:restoredTop sz="80473" autoAdjust="0"/>
  </p:normalViewPr>
  <p:slideViewPr>
    <p:cSldViewPr>
      <p:cViewPr varScale="1">
        <p:scale>
          <a:sx n="89" d="100"/>
          <a:sy n="89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21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48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48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1</a:t>
            </a:r>
            <a:r>
              <a:rPr lang="fr-FR" sz="800" kern="1200" baseline="300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er</a:t>
            </a:r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règlement sanitaire international en 1951 révisé en 1969 :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Liste restreinte de maladies à notifier: choléra, peste et fièvre jaune.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Seule la déclaration par le pays concernée est considérée, aucune autre source d’information ne peut être utilisée.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Peu de mécanismes de collaboration prévus entre le pays et l’OMS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Mesures de contrôle prévues limitées aux frontières.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 1995, l’assemblée mondiale de la santé demande une révision du règlement sanitaire internationale du fait de leurs portée limitée (3 maladies), de leur dépendance à la déclaration des pays, et du manque de mécanisme de collaboration formalisé entre le pays et l’OMS.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Nouveau règlement sanitaire international en 2005 (RSI) :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Notion d’ « Urgence de santé publique de portée internationale» remplace la liste restreinte de maladies à notifier.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 addition des déclarations des pays, d’autres sources d’informations sont considérées.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Point focal RSI dans chaque pays (institution) et à l’OMS.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fr-FR" sz="8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Listes de capacités minimales nationales requises dans chaque pays pour la surveillance et l’action, et pour les points d’entrées (aéroports, ports, postes-frontières désignés) afin de contrôler le risque « à la source ».</a:t>
            </a:r>
            <a:endParaRPr lang="en-GB" sz="8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EDA9A-E48C-41A9-AB5C-F0CC5584F9B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304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1200" dirty="0">
                <a:solidFill>
                  <a:srgbClr val="FF0000"/>
                </a:solidFill>
              </a:rPr>
              <a:t>Tester le </a:t>
            </a:r>
            <a:r>
              <a:rPr lang="en-GB" sz="1200" dirty="0" err="1">
                <a:solidFill>
                  <a:srgbClr val="FF0000"/>
                </a:solidFill>
              </a:rPr>
              <a:t>système</a:t>
            </a:r>
            <a:r>
              <a:rPr lang="en-GB" sz="1200" dirty="0">
                <a:solidFill>
                  <a:srgbClr val="FF0000"/>
                </a:solidFill>
              </a:rPr>
              <a:t> SIMR </a:t>
            </a:r>
            <a:r>
              <a:rPr lang="en-GB" sz="1200" dirty="0" err="1">
                <a:solidFill>
                  <a:srgbClr val="FF0000"/>
                </a:solidFill>
              </a:rPr>
              <a:t>existant</a:t>
            </a:r>
            <a:r>
              <a:rPr lang="en-GB" sz="1200" dirty="0">
                <a:solidFill>
                  <a:srgbClr val="FF0000"/>
                </a:solidFill>
              </a:rPr>
              <a:t> pour Ebola</a:t>
            </a:r>
            <a:r>
              <a:rPr lang="en-GB" sz="1200" dirty="0">
                <a:solidFill>
                  <a:schemeClr val="tx1"/>
                </a:solidFill>
              </a:rPr>
              <a:t>, identifier les </a:t>
            </a:r>
            <a:r>
              <a:rPr lang="en-GB" sz="1200" dirty="0" err="1">
                <a:solidFill>
                  <a:schemeClr val="tx1"/>
                </a:solidFill>
              </a:rPr>
              <a:t>lacunes</a:t>
            </a:r>
            <a:r>
              <a:rPr lang="en-GB" sz="1200" dirty="0">
                <a:solidFill>
                  <a:schemeClr val="tx1"/>
                </a:solidFill>
              </a:rPr>
              <a:t> et </a:t>
            </a:r>
            <a:r>
              <a:rPr lang="en-GB" sz="1200" dirty="0" err="1">
                <a:solidFill>
                  <a:schemeClr val="tx1"/>
                </a:solidFill>
              </a:rPr>
              <a:t>mettre</a:t>
            </a:r>
            <a:r>
              <a:rPr lang="en-GB" sz="1200" dirty="0">
                <a:solidFill>
                  <a:schemeClr val="tx1"/>
                </a:solidFill>
              </a:rPr>
              <a:t> en place des actions correctives, </a:t>
            </a:r>
            <a:r>
              <a:rPr lang="en-GB" sz="1200" dirty="0" err="1">
                <a:solidFill>
                  <a:schemeClr val="tx1"/>
                </a:solidFill>
              </a:rPr>
              <a:t>si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nécessaire</a:t>
            </a:r>
            <a:endParaRPr lang="en-GB" sz="1200" dirty="0">
              <a:solidFill>
                <a:schemeClr val="tx1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1200" dirty="0" err="1">
                <a:solidFill>
                  <a:srgbClr val="FF0000"/>
                </a:solidFill>
              </a:rPr>
              <a:t>Distribuer</a:t>
            </a:r>
            <a:r>
              <a:rPr lang="en-US" sz="1200" dirty="0">
                <a:solidFill>
                  <a:srgbClr val="FF0000"/>
                </a:solidFill>
              </a:rPr>
              <a:t> les </a:t>
            </a:r>
            <a:r>
              <a:rPr lang="en-US" sz="1200" dirty="0" err="1">
                <a:solidFill>
                  <a:srgbClr val="FF0000"/>
                </a:solidFill>
              </a:rPr>
              <a:t>définitions</a:t>
            </a:r>
            <a:r>
              <a:rPr lang="en-US" sz="1200" dirty="0">
                <a:solidFill>
                  <a:srgbClr val="FF0000"/>
                </a:solidFill>
              </a:rPr>
              <a:t> de </a:t>
            </a:r>
            <a:r>
              <a:rPr lang="en-US" sz="1200" dirty="0" err="1">
                <a:solidFill>
                  <a:srgbClr val="FF0000"/>
                </a:solidFill>
              </a:rPr>
              <a:t>cas</a:t>
            </a:r>
            <a:r>
              <a:rPr lang="en-US" sz="1200" dirty="0">
                <a:solidFill>
                  <a:srgbClr val="FF0000"/>
                </a:solidFill>
              </a:rPr>
              <a:t> à </a:t>
            </a:r>
            <a:r>
              <a:rPr lang="en-US" sz="1200" dirty="0" err="1">
                <a:solidFill>
                  <a:srgbClr val="FF0000"/>
                </a:solidFill>
              </a:rPr>
              <a:t>tous</a:t>
            </a:r>
            <a:r>
              <a:rPr lang="en-US" sz="1200" dirty="0">
                <a:solidFill>
                  <a:srgbClr val="FF0000"/>
                </a:solidFill>
              </a:rPr>
              <a:t> les </a:t>
            </a:r>
            <a:r>
              <a:rPr lang="en-US" sz="1200" dirty="0" err="1">
                <a:solidFill>
                  <a:srgbClr val="FF0000"/>
                </a:solidFill>
              </a:rPr>
              <a:t>niveaux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(</a:t>
            </a:r>
            <a:r>
              <a:rPr lang="en-US" sz="1200" dirty="0" err="1">
                <a:solidFill>
                  <a:schemeClr val="tx1"/>
                </a:solidFill>
              </a:rPr>
              <a:t>régions</a:t>
            </a:r>
            <a:r>
              <a:rPr lang="en-US" sz="1200" dirty="0">
                <a:solidFill>
                  <a:schemeClr val="tx1"/>
                </a:solidFill>
              </a:rPr>
              <a:t>, districts) et aux </a:t>
            </a:r>
            <a:r>
              <a:rPr lang="en-US" sz="1200" dirty="0" err="1">
                <a:solidFill>
                  <a:schemeClr val="tx1"/>
                </a:solidFill>
              </a:rPr>
              <a:t>établissements</a:t>
            </a:r>
            <a:r>
              <a:rPr lang="en-US" sz="1200" dirty="0">
                <a:solidFill>
                  <a:schemeClr val="tx1"/>
                </a:solidFill>
              </a:rPr>
              <a:t> de santé ; dispenser </a:t>
            </a:r>
            <a:r>
              <a:rPr lang="en-US" sz="1200" dirty="0" err="1">
                <a:solidFill>
                  <a:schemeClr val="tx1"/>
                </a:solidFill>
              </a:rPr>
              <a:t>une</a:t>
            </a:r>
            <a:r>
              <a:rPr lang="en-US" sz="1200" dirty="0">
                <a:solidFill>
                  <a:schemeClr val="tx1"/>
                </a:solidFill>
              </a:rPr>
              <a:t> formation à la </a:t>
            </a:r>
            <a:r>
              <a:rPr lang="en-US" sz="1200" dirty="0" err="1">
                <a:solidFill>
                  <a:schemeClr val="tx1"/>
                </a:solidFill>
              </a:rPr>
              <a:t>définition</a:t>
            </a:r>
            <a:r>
              <a:rPr lang="en-US" sz="1200" dirty="0">
                <a:solidFill>
                  <a:schemeClr val="tx1"/>
                </a:solidFill>
              </a:rPr>
              <a:t> de </a:t>
            </a:r>
            <a:r>
              <a:rPr lang="en-US" sz="1200" dirty="0" err="1">
                <a:solidFill>
                  <a:schemeClr val="tx1"/>
                </a:solidFill>
              </a:rPr>
              <a:t>cas</a:t>
            </a:r>
            <a:endParaRPr lang="en-US" sz="1200" dirty="0">
              <a:solidFill>
                <a:schemeClr val="tx1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FF0000"/>
                </a:solidFill>
              </a:rPr>
              <a:t>Diffuser des </a:t>
            </a:r>
            <a:r>
              <a:rPr lang="en-US" sz="1200" dirty="0" err="1">
                <a:solidFill>
                  <a:srgbClr val="FF0000"/>
                </a:solidFill>
              </a:rPr>
              <a:t>définitions</a:t>
            </a:r>
            <a:r>
              <a:rPr lang="en-US" sz="1200" dirty="0">
                <a:solidFill>
                  <a:srgbClr val="FF0000"/>
                </a:solidFill>
              </a:rPr>
              <a:t> de </a:t>
            </a:r>
            <a:r>
              <a:rPr lang="en-US" sz="1200" dirty="0" err="1">
                <a:solidFill>
                  <a:srgbClr val="FF0000"/>
                </a:solidFill>
              </a:rPr>
              <a:t>cas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simplifiées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que</a:t>
            </a:r>
            <a:r>
              <a:rPr lang="en-US" sz="1200" dirty="0">
                <a:solidFill>
                  <a:schemeClr val="tx1"/>
                </a:solidFill>
              </a:rPr>
              <a:t> la </a:t>
            </a:r>
            <a:r>
              <a:rPr lang="en-US" sz="1200" dirty="0" err="1">
                <a:solidFill>
                  <a:schemeClr val="tx1"/>
                </a:solidFill>
              </a:rPr>
              <a:t>communauté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pourra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utiliser</a:t>
            </a:r>
            <a:r>
              <a:rPr lang="en-US" sz="1200" dirty="0">
                <a:solidFill>
                  <a:schemeClr val="tx1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FF0000"/>
                </a:solidFill>
              </a:rPr>
              <a:t>Identifier les </a:t>
            </a:r>
            <a:r>
              <a:rPr lang="en-US" sz="1200" dirty="0" err="1">
                <a:solidFill>
                  <a:srgbClr val="FF0000"/>
                </a:solidFill>
              </a:rPr>
              <a:t>ressources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humaines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/>
              <a:t>chargées</a:t>
            </a:r>
            <a:r>
              <a:rPr lang="en-US" sz="1200" dirty="0"/>
              <a:t> de la surveillance </a:t>
            </a:r>
            <a:r>
              <a:rPr lang="en-US" sz="1200" dirty="0" err="1"/>
              <a:t>communautaire</a:t>
            </a:r>
            <a:r>
              <a:rPr lang="en-US" sz="1200" dirty="0"/>
              <a:t> (personnel de santé </a:t>
            </a:r>
            <a:r>
              <a:rPr lang="en-US" sz="1200" dirty="0" err="1"/>
              <a:t>communauté</a:t>
            </a:r>
            <a:r>
              <a:rPr lang="en-US" sz="1200" dirty="0"/>
              <a:t>, Croix-Rouge, ONG, sages-femmes, </a:t>
            </a:r>
            <a:r>
              <a:rPr lang="en-US" sz="1200" dirty="0" err="1"/>
              <a:t>guérisseurs</a:t>
            </a:r>
            <a:r>
              <a:rPr lang="en-US" sz="1200" dirty="0"/>
              <a:t>, leaders, etc.)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1200" dirty="0" err="1">
                <a:solidFill>
                  <a:srgbClr val="FF0000"/>
                </a:solidFill>
              </a:rPr>
              <a:t>Mettre</a:t>
            </a:r>
            <a:r>
              <a:rPr lang="en-GB" sz="1200" dirty="0">
                <a:solidFill>
                  <a:srgbClr val="FF0000"/>
                </a:solidFill>
              </a:rPr>
              <a:t> en place </a:t>
            </a:r>
            <a:r>
              <a:rPr lang="en-GB" sz="1200" dirty="0" err="1">
                <a:solidFill>
                  <a:srgbClr val="FF0000"/>
                </a:solidFill>
              </a:rPr>
              <a:t>une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err="1">
                <a:solidFill>
                  <a:srgbClr val="FF0000"/>
                </a:solidFill>
              </a:rPr>
              <a:t>ligne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err="1">
                <a:solidFill>
                  <a:srgbClr val="FF0000"/>
                </a:solidFill>
              </a:rPr>
              <a:t>verte</a:t>
            </a:r>
            <a:r>
              <a:rPr lang="en-GB" sz="1200" dirty="0">
                <a:solidFill>
                  <a:srgbClr val="FF0000"/>
                </a:solidFill>
              </a:rPr>
              <a:t> 24 h/24, 7 j/7 </a:t>
            </a:r>
            <a:r>
              <a:rPr lang="en-GB" sz="1200" dirty="0" err="1"/>
              <a:t>disposant</a:t>
            </a:r>
            <a:r>
              <a:rPr lang="en-GB" sz="1200" dirty="0"/>
              <a:t> d’un personnel </a:t>
            </a:r>
            <a:r>
              <a:rPr lang="en-GB" sz="1200" dirty="0" err="1"/>
              <a:t>ayant</a:t>
            </a:r>
            <a:r>
              <a:rPr lang="en-GB" sz="1200" dirty="0"/>
              <a:t> </a:t>
            </a:r>
            <a:r>
              <a:rPr lang="en-GB" sz="1200" dirty="0" err="1"/>
              <a:t>une</a:t>
            </a:r>
            <a:r>
              <a:rPr lang="en-GB" sz="1200" dirty="0"/>
              <a:t> formation </a:t>
            </a:r>
            <a:r>
              <a:rPr lang="en-GB" sz="1200" dirty="0" err="1"/>
              <a:t>médicale</a:t>
            </a:r>
            <a:endParaRPr lang="en-GB" sz="1200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1200" dirty="0">
                <a:solidFill>
                  <a:srgbClr val="FF0000"/>
                </a:solidFill>
              </a:rPr>
              <a:t>Former le personnel de la </a:t>
            </a:r>
            <a:r>
              <a:rPr lang="en-GB" sz="1200" dirty="0" err="1">
                <a:solidFill>
                  <a:srgbClr val="FF0000"/>
                </a:solidFill>
              </a:rPr>
              <a:t>ligne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err="1">
                <a:solidFill>
                  <a:srgbClr val="FF0000"/>
                </a:solidFill>
              </a:rPr>
              <a:t>verte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/>
              <a:t>à </a:t>
            </a:r>
            <a:r>
              <a:rPr lang="en-GB" sz="1200" dirty="0" err="1"/>
              <a:t>l’identification</a:t>
            </a:r>
            <a:r>
              <a:rPr lang="en-GB" sz="1200" dirty="0"/>
              <a:t> des </a:t>
            </a:r>
            <a:r>
              <a:rPr lang="en-GB" sz="1200" dirty="0" err="1"/>
              <a:t>cas</a:t>
            </a:r>
            <a:r>
              <a:rPr lang="en-GB" sz="1200" dirty="0"/>
              <a:t> et à la </a:t>
            </a:r>
            <a:r>
              <a:rPr lang="en-GB" sz="1200" dirty="0" err="1"/>
              <a:t>gestion</a:t>
            </a:r>
            <a:r>
              <a:rPr lang="en-GB" sz="1200" dirty="0"/>
              <a:t> de la communication avec les </a:t>
            </a:r>
            <a:r>
              <a:rPr lang="en-GB" sz="1200" dirty="0" err="1"/>
              <a:t>cas</a:t>
            </a:r>
            <a:r>
              <a:rPr lang="en-GB" sz="1200" dirty="0"/>
              <a:t> </a:t>
            </a:r>
            <a:r>
              <a:rPr lang="en-GB" sz="1200" dirty="0" err="1"/>
              <a:t>potentiels</a:t>
            </a:r>
            <a:endParaRPr lang="en-GB" sz="1200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1200" dirty="0" err="1">
                <a:solidFill>
                  <a:srgbClr val="FF0000"/>
                </a:solidFill>
              </a:rPr>
              <a:t>Mettre</a:t>
            </a:r>
            <a:r>
              <a:rPr lang="en-US" sz="1200" dirty="0">
                <a:solidFill>
                  <a:srgbClr val="FF0000"/>
                </a:solidFill>
              </a:rPr>
              <a:t> en place des circuits de communication et </a:t>
            </a:r>
            <a:r>
              <a:rPr lang="en-US" sz="1200" dirty="0" err="1">
                <a:solidFill>
                  <a:srgbClr val="FF0000"/>
                </a:solidFill>
              </a:rPr>
              <a:t>procédures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claires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pour la </a:t>
            </a:r>
            <a:r>
              <a:rPr lang="en-US" sz="1200" dirty="0" err="1">
                <a:solidFill>
                  <a:schemeClr val="tx1"/>
                </a:solidFill>
              </a:rPr>
              <a:t>déclaration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immédiate</a:t>
            </a:r>
            <a:r>
              <a:rPr lang="en-US" sz="1200" dirty="0">
                <a:solidFill>
                  <a:schemeClr val="tx1"/>
                </a:solidFill>
              </a:rPr>
              <a:t> et </a:t>
            </a:r>
            <a:r>
              <a:rPr lang="en-US" sz="1200" dirty="0" err="1">
                <a:solidFill>
                  <a:schemeClr val="tx1"/>
                </a:solidFill>
              </a:rPr>
              <a:t>prise</a:t>
            </a:r>
            <a:r>
              <a:rPr lang="en-US" sz="1200" dirty="0">
                <a:solidFill>
                  <a:schemeClr val="tx1"/>
                </a:solidFill>
              </a:rPr>
              <a:t> en charge  des </a:t>
            </a:r>
            <a:r>
              <a:rPr lang="en-US" sz="1200" dirty="0" err="1"/>
              <a:t>cas</a:t>
            </a:r>
            <a:r>
              <a:rPr lang="en-US" sz="1200" dirty="0"/>
              <a:t> suspects</a:t>
            </a:r>
            <a:endParaRPr lang="en-GB" sz="120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8172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Source :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site Web de l’OMS (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http://www.who.int/fr/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 </a:t>
            </a:r>
            <a:endParaRPr lang="en-US" sz="1200" b="1" u="sng" kern="1200" cap="all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sz="1200" b="1" u="sng" kern="1200" cap="all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1" u="sng" kern="1200" cap="all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DÉFINITIONS DE CAS</a:t>
            </a:r>
            <a:endParaRPr lang="en-GB" sz="1200" b="1" kern="1200" cap="all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Le présent document utilise les définitions de cas suivantes.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Consultez le site de l’OMS (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http://www.who.int/fr/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 pour obtenir les définitions de cas les plus récentes. Les définitions de cas peuvent être adaptées en fonction du contexte local.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1" kern="1200" cap="all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Cas suspect de maladie à virus Ebola </a:t>
            </a:r>
            <a:endParaRPr lang="en-GB" sz="1200" b="1" kern="1200" cap="all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Toute personne, vivante ou morte, souffrant ou ayant souffert d’une forte fièvre apparue soudainement et ayant été en contact avec un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cas suspect, probable ou confirmé de virus Ebola ou avec un animal mort ou malade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OU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Toute personne souffrant d’une forte fièvre apparue soudainement et présentant au moins l’un des trois symptômes suivants : maux de tête, vomissements, diarrhée, anorexie/perte d’appétit, léthargie, douleurs abdominales, douleurs musculaires ou articulaires, difficultés à avaler, difficultés à respirer ou hoquet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OU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Toute personne présentant des saignements inexpliqués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OU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Toute personne morte subitement et de façon inexpliquée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12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75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643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30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96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55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5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0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49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1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425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14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699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7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5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1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42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07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9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1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0A1E2-57BE-42D0-BCBE-4AB7BCD56F8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49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8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0.xml"/><Relationship Id="rId7" Type="http://schemas.openxmlformats.org/officeDocument/2006/relationships/image" Target="../media/image4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52.xml"/><Relationship Id="rId10" Type="http://schemas.openxmlformats.org/officeDocument/2006/relationships/image" Target="../media/image7.png"/><Relationship Id="rId4" Type="http://schemas.openxmlformats.org/officeDocument/2006/relationships/tags" Target="../tags/tag51.xml"/><Relationship Id="rId9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71600" y="86767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</a:t>
            </a:r>
            <a:br>
              <a:rPr lang="en-US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1" y="4941168"/>
            <a:ext cx="9036497" cy="7920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B2.1 Surveillance </a:t>
            </a:r>
            <a:r>
              <a:rPr lang="en-US" b="1" dirty="0" err="1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épidémiologique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de la MVE</a:t>
            </a:r>
            <a:b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B1F3CE-B95D-457C-BA69-855488F51E23}"/>
              </a:ext>
            </a:extLst>
          </p:cNvPr>
          <p:cNvSpPr txBox="1"/>
          <p:nvPr/>
        </p:nvSpPr>
        <p:spPr>
          <a:xfrm>
            <a:off x="35496" y="6433591"/>
            <a:ext cx="1935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avril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44624"/>
            <a:ext cx="91440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4000"/>
              </a:lnSpc>
            </a:pPr>
            <a:r>
              <a:rPr lang="en-US" sz="3600" b="1" dirty="0">
                <a:solidFill>
                  <a:srgbClr val="002060"/>
                </a:solidFill>
              </a:rPr>
              <a:t>En </a:t>
            </a:r>
            <a:r>
              <a:rPr lang="en-US" sz="3600" b="1" dirty="0" err="1">
                <a:solidFill>
                  <a:srgbClr val="002060"/>
                </a:solidFill>
              </a:rPr>
              <a:t>cas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d’alerte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cas</a:t>
            </a:r>
            <a:r>
              <a:rPr lang="en-US" sz="3600" b="1" dirty="0">
                <a:solidFill>
                  <a:srgbClr val="002060"/>
                </a:solidFill>
              </a:rPr>
              <a:t> suspect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512" y="908720"/>
            <a:ext cx="8784976" cy="648072"/>
          </a:xfrm>
          <a:noFill/>
          <a:ln>
            <a:noFill/>
          </a:ln>
        </p:spPr>
        <p:txBody>
          <a:bodyPr/>
          <a:lstStyle/>
          <a:p>
            <a:pPr>
              <a:defRPr/>
            </a:pPr>
            <a:br>
              <a:rPr lang="en-GB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en-GB" sz="2800" b="1" dirty="0">
                <a:solidFill>
                  <a:srgbClr val="FF0000"/>
                </a:solidFill>
                <a:cs typeface="Times New Roman" pitchFamily="18" charset="0"/>
              </a:rPr>
              <a:t>Assurer en priorité le déploiement </a:t>
            </a:r>
            <a:r>
              <a:rPr lang="en-GB" sz="2800" b="1" dirty="0" err="1">
                <a:solidFill>
                  <a:srgbClr val="FF0000"/>
                </a:solidFill>
                <a:cs typeface="Times New Roman" pitchFamily="18" charset="0"/>
              </a:rPr>
              <a:t>d’une</a:t>
            </a:r>
            <a:r>
              <a:rPr lang="en-GB" sz="2800" b="1" dirty="0">
                <a:solidFill>
                  <a:srgbClr val="FF0000"/>
                </a:solidFill>
                <a:cs typeface="Times New Roman" pitchFamily="18" charset="0"/>
              </a:rPr>
              <a:t> EIR</a:t>
            </a:r>
            <a:br>
              <a:rPr lang="en-GB" sz="3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endParaRPr lang="en-ZW" sz="3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5" name="Text Placeholder 2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179512" y="1700807"/>
            <a:ext cx="3976563" cy="49006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 charset="0"/>
              <a:buNone/>
            </a:pPr>
            <a:r>
              <a:rPr lang="en-ZW" altLang="en-US" sz="2400" b="1">
                <a:solidFill>
                  <a:srgbClr val="002060"/>
                </a:solidFill>
              </a:rPr>
              <a:t>EIR</a:t>
            </a:r>
            <a:endParaRPr lang="en-ZW" altLang="en-US" sz="2400" b="1" dirty="0">
              <a:solidFill>
                <a:srgbClr val="00206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179512" y="2190155"/>
            <a:ext cx="3976563" cy="38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Coordinateur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Épidémiologistes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Clinicien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/expert de la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prévention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et du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contrôle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des infections (PCI)</a:t>
            </a: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Gestionnaire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données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Personnel de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laboratoire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Responsable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 la santé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environnementale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Conseiller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/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éducateur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sanitaire </a:t>
            </a:r>
          </a:p>
          <a:p>
            <a:pPr lvl="1">
              <a:lnSpc>
                <a:spcPts val="2400"/>
              </a:lnSpc>
              <a:buFont typeface="Arial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Logisticien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" name="Text Placeholder 4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5004049" y="1700807"/>
            <a:ext cx="3960439" cy="48141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ZW" altLang="en-US" sz="2000" b="1" dirty="0">
                <a:solidFill>
                  <a:srgbClr val="002060"/>
                </a:solidFill>
              </a:rPr>
              <a:t>Former </a:t>
            </a:r>
            <a:r>
              <a:rPr lang="en-ZW" altLang="en-US" sz="2000" b="1" dirty="0" err="1">
                <a:solidFill>
                  <a:srgbClr val="002060"/>
                </a:solidFill>
              </a:rPr>
              <a:t>l’EIR</a:t>
            </a:r>
            <a:r>
              <a:rPr lang="en-ZW" altLang="en-US" sz="2000" b="1" dirty="0">
                <a:solidFill>
                  <a:srgbClr val="002060"/>
                </a:solidFill>
              </a:rPr>
              <a:t> à la surveillance </a:t>
            </a:r>
          </a:p>
        </p:txBody>
      </p:sp>
      <p:sp>
        <p:nvSpPr>
          <p:cNvPr id="8" name="Content Placeholder 5"/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5004049" y="2190155"/>
            <a:ext cx="3960439" cy="381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Identification de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cas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selon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la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définition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cas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adoptée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Connaissance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approfondie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 la MVE</a:t>
            </a: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Protection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individuelle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Outils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 surveillance</a:t>
            </a: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Recherche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suivi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et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transfert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des contacts</a:t>
            </a: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Compétences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en communication</a:t>
            </a:r>
          </a:p>
          <a:p>
            <a:pPr lvl="1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Tableau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descriptif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détaillé</a:t>
            </a:r>
            <a:r>
              <a:rPr lang="en-GB" altLang="en-US" sz="1800" dirty="0">
                <a:solidFill>
                  <a:srgbClr val="002060"/>
                </a:solidFill>
                <a:cs typeface="Times New Roman" pitchFamily="18" charset="0"/>
              </a:rPr>
              <a:t>, documentation et </a:t>
            </a:r>
            <a:r>
              <a:rPr lang="en-GB" altLang="en-US" sz="1800" dirty="0" err="1">
                <a:solidFill>
                  <a:srgbClr val="002060"/>
                </a:solidFill>
                <a:cs typeface="Times New Roman" pitchFamily="18" charset="0"/>
              </a:rPr>
              <a:t>déclaration</a:t>
            </a:r>
            <a:endParaRPr lang="en-GB" alt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endParaRPr lang="en-ZW" altLang="en-US" dirty="0"/>
          </a:p>
        </p:txBody>
      </p:sp>
    </p:spTree>
    <p:extLst>
      <p:ext uri="{BB962C8B-B14F-4D97-AF65-F5344CB8AC3E}">
        <p14:creationId xmlns:p14="http://schemas.microsoft.com/office/powerpoint/2010/main" val="160476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2060"/>
                </a:solidFill>
              </a:rPr>
              <a:t>Que faire si un cas suspect a été identifié ?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179512" y="1412776"/>
            <a:ext cx="8640763" cy="4895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2060"/>
                </a:solidFill>
              </a:rPr>
              <a:t>Signaler le </a:t>
            </a:r>
            <a:r>
              <a:rPr lang="en-US" altLang="en-US" dirty="0" err="1">
                <a:solidFill>
                  <a:srgbClr val="002060"/>
                </a:solidFill>
              </a:rPr>
              <a:t>cas</a:t>
            </a:r>
            <a:endParaRPr lang="en-US" altLang="en-U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2060"/>
                </a:solidFill>
              </a:rPr>
              <a:t>Remplir un formulaire de notification / investigation de </a:t>
            </a:r>
            <a:r>
              <a:rPr lang="en-US" altLang="en-US" dirty="0" err="1">
                <a:solidFill>
                  <a:srgbClr val="002060"/>
                </a:solidFill>
              </a:rPr>
              <a:t>cas</a:t>
            </a:r>
            <a:r>
              <a:rPr lang="en-US" altLang="en-US" dirty="0">
                <a:solidFill>
                  <a:srgbClr val="002060"/>
                </a:solidFill>
              </a:rPr>
              <a:t> et </a:t>
            </a:r>
            <a:r>
              <a:rPr lang="en-US" altLang="en-US" dirty="0" err="1">
                <a:solidFill>
                  <a:srgbClr val="002060"/>
                </a:solidFill>
              </a:rPr>
              <a:t>rechercher</a:t>
            </a:r>
            <a:r>
              <a:rPr lang="en-US" altLang="en-US" dirty="0">
                <a:solidFill>
                  <a:srgbClr val="002060"/>
                </a:solidFill>
              </a:rPr>
              <a:t> des liens </a:t>
            </a:r>
            <a:r>
              <a:rPr lang="en-US" altLang="en-US" dirty="0" err="1">
                <a:solidFill>
                  <a:srgbClr val="002060"/>
                </a:solidFill>
              </a:rPr>
              <a:t>épidémiologiques</a:t>
            </a:r>
            <a:r>
              <a:rPr lang="en-US" altLang="en-US" dirty="0">
                <a:solidFill>
                  <a:srgbClr val="00206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2060"/>
                </a:solidFill>
              </a:rPr>
              <a:t>Créer une </a:t>
            </a:r>
            <a:r>
              <a:rPr lang="en-US" altLang="en-US" dirty="0" err="1">
                <a:solidFill>
                  <a:srgbClr val="002060"/>
                </a:solidFill>
              </a:rPr>
              <a:t>liste</a:t>
            </a:r>
            <a:r>
              <a:rPr lang="en-US" altLang="en-US" dirty="0">
                <a:solidFill>
                  <a:srgbClr val="002060"/>
                </a:solidFill>
              </a:rPr>
              <a:t> des contacts du cas suspect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2060"/>
                </a:solidFill>
              </a:rPr>
              <a:t>Une fois le consentement obtenu, recueillir un échantillon.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374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2060"/>
                </a:solidFill>
              </a:rPr>
              <a:t>Que faire si un cas suspect a été identifié ?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251520" y="1124744"/>
            <a:ext cx="8389243" cy="432048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400" b="1" dirty="0">
                <a:solidFill>
                  <a:srgbClr val="0070C0"/>
                </a:solidFill>
              </a:rPr>
              <a:t>Si la personne </a:t>
            </a:r>
            <a:r>
              <a:rPr lang="en-US" altLang="en-US" sz="2400" b="1" dirty="0" err="1">
                <a:solidFill>
                  <a:srgbClr val="0070C0"/>
                </a:solidFill>
              </a:rPr>
              <a:t>est</a:t>
            </a:r>
            <a:r>
              <a:rPr lang="en-US" altLang="en-US" sz="2400" b="1" dirty="0">
                <a:solidFill>
                  <a:srgbClr val="0070C0"/>
                </a:solidFill>
              </a:rPr>
              <a:t> </a:t>
            </a:r>
            <a:r>
              <a:rPr lang="en-US" altLang="en-US" sz="2400" b="1" dirty="0" err="1">
                <a:solidFill>
                  <a:srgbClr val="0070C0"/>
                </a:solidFill>
              </a:rPr>
              <a:t>vivante</a:t>
            </a:r>
            <a:endParaRPr lang="en-US" altLang="en-US" sz="2400" b="1" dirty="0">
              <a:solidFill>
                <a:srgbClr val="0070C0"/>
              </a:solidFill>
            </a:endParaRPr>
          </a:p>
          <a:p>
            <a:pPr lvl="1" algn="just"/>
            <a:r>
              <a:rPr lang="en-US" altLang="en-US" sz="2200" dirty="0" err="1">
                <a:solidFill>
                  <a:srgbClr val="002060"/>
                </a:solidFill>
              </a:rPr>
              <a:t>Expliquer</a:t>
            </a:r>
            <a:r>
              <a:rPr lang="en-US" altLang="en-US" sz="2200" dirty="0">
                <a:solidFill>
                  <a:srgbClr val="002060"/>
                </a:solidFill>
              </a:rPr>
              <a:t> au patient et à sa famille qu’il est nécessaire d’aller à l’hôpital pour recevoir un traitement médical adéquat. </a:t>
            </a:r>
          </a:p>
          <a:p>
            <a:pPr lvl="1" algn="just"/>
            <a:r>
              <a:rPr lang="en-US" altLang="en-US" sz="2200" dirty="0">
                <a:solidFill>
                  <a:srgbClr val="002060"/>
                </a:solidFill>
              </a:rPr>
              <a:t>Une fois le consentement obtenu, organiser le transfert à </a:t>
            </a:r>
            <a:r>
              <a:rPr lang="en-US" altLang="en-US" sz="2200" dirty="0" err="1">
                <a:solidFill>
                  <a:srgbClr val="002060"/>
                </a:solidFill>
              </a:rPr>
              <a:t>l’hôpital</a:t>
            </a:r>
            <a:r>
              <a:rPr lang="en-US" altLang="en-US" sz="2200" dirty="0">
                <a:solidFill>
                  <a:srgbClr val="002060"/>
                </a:solidFill>
              </a:rPr>
              <a:t> pour </a:t>
            </a:r>
            <a:r>
              <a:rPr lang="en-US" altLang="en-US" sz="2200" dirty="0" err="1">
                <a:solidFill>
                  <a:srgbClr val="002060"/>
                </a:solidFill>
              </a:rPr>
              <a:t>isolement</a:t>
            </a:r>
            <a:r>
              <a:rPr lang="en-US" altLang="en-US" sz="2200" dirty="0">
                <a:solidFill>
                  <a:srgbClr val="002060"/>
                </a:solidFill>
              </a:rPr>
              <a:t> et </a:t>
            </a:r>
            <a:r>
              <a:rPr lang="en-US" altLang="en-US" sz="2200" dirty="0" err="1">
                <a:solidFill>
                  <a:srgbClr val="002060"/>
                </a:solidFill>
              </a:rPr>
              <a:t>prévention</a:t>
            </a:r>
            <a:r>
              <a:rPr lang="en-US" altLang="en-US" sz="2200" dirty="0">
                <a:solidFill>
                  <a:srgbClr val="002060"/>
                </a:solidFill>
              </a:rPr>
              <a:t> des infections </a:t>
            </a:r>
            <a:r>
              <a:rPr lang="en-US" altLang="en-US" sz="2200" dirty="0" err="1">
                <a:solidFill>
                  <a:srgbClr val="002060"/>
                </a:solidFill>
              </a:rPr>
              <a:t>associées</a:t>
            </a:r>
            <a:r>
              <a:rPr lang="en-US" altLang="en-US" sz="2200" dirty="0">
                <a:solidFill>
                  <a:srgbClr val="002060"/>
                </a:solidFill>
              </a:rPr>
              <a:t> aux </a:t>
            </a:r>
            <a:r>
              <a:rPr lang="en-US" altLang="en-US" sz="2200" dirty="0" err="1">
                <a:solidFill>
                  <a:srgbClr val="002060"/>
                </a:solidFill>
              </a:rPr>
              <a:t>soins</a:t>
            </a:r>
            <a:endParaRPr lang="en-US" altLang="en-US" sz="22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n-US" altLang="en-US" sz="2400" b="1" dirty="0">
                <a:solidFill>
                  <a:srgbClr val="0070C0"/>
                </a:solidFill>
              </a:rPr>
              <a:t>Si la personne </a:t>
            </a:r>
            <a:r>
              <a:rPr lang="en-US" altLang="en-US" sz="2400" b="1" dirty="0" err="1">
                <a:solidFill>
                  <a:srgbClr val="0070C0"/>
                </a:solidFill>
              </a:rPr>
              <a:t>est</a:t>
            </a:r>
            <a:r>
              <a:rPr lang="en-US" altLang="en-US" sz="2400" b="1" dirty="0">
                <a:solidFill>
                  <a:srgbClr val="0070C0"/>
                </a:solidFill>
              </a:rPr>
              <a:t> </a:t>
            </a:r>
            <a:r>
              <a:rPr lang="en-US" altLang="en-US" sz="2400" b="1" dirty="0" err="1">
                <a:solidFill>
                  <a:srgbClr val="0070C0"/>
                </a:solidFill>
              </a:rPr>
              <a:t>décédée</a:t>
            </a:r>
            <a:endParaRPr lang="en-US" altLang="en-US" sz="2400" b="1" dirty="0">
              <a:solidFill>
                <a:srgbClr val="0070C0"/>
              </a:solidFill>
            </a:endParaRPr>
          </a:p>
          <a:p>
            <a:pPr lvl="1" algn="just"/>
            <a:r>
              <a:rPr lang="en-US" altLang="en-US" sz="2200" dirty="0" err="1">
                <a:solidFill>
                  <a:srgbClr val="002060"/>
                </a:solidFill>
              </a:rPr>
              <a:t>Expliquer</a:t>
            </a:r>
            <a:r>
              <a:rPr lang="en-US" altLang="en-US" sz="2200" dirty="0">
                <a:solidFill>
                  <a:srgbClr val="002060"/>
                </a:solidFill>
              </a:rPr>
              <a:t> à la famille qu’il est nécessaire de procéder à une inhumation </a:t>
            </a:r>
            <a:r>
              <a:rPr lang="en-US" altLang="en-US" sz="2200" dirty="0" err="1">
                <a:solidFill>
                  <a:srgbClr val="002060"/>
                </a:solidFill>
              </a:rPr>
              <a:t>digne</a:t>
            </a:r>
            <a:r>
              <a:rPr lang="en-US" altLang="en-US" sz="2200" dirty="0">
                <a:solidFill>
                  <a:srgbClr val="002060"/>
                </a:solidFill>
              </a:rPr>
              <a:t> et </a:t>
            </a:r>
            <a:r>
              <a:rPr lang="en-US" altLang="en-US" sz="2200" dirty="0" err="1">
                <a:solidFill>
                  <a:srgbClr val="002060"/>
                </a:solidFill>
              </a:rPr>
              <a:t>sécurisée</a:t>
            </a:r>
            <a:r>
              <a:rPr lang="en-US" altLang="en-US" sz="2200" dirty="0">
                <a:solidFill>
                  <a:srgbClr val="002060"/>
                </a:solidFill>
              </a:rPr>
              <a:t> et de </a:t>
            </a:r>
            <a:r>
              <a:rPr lang="en-US" altLang="en-US" sz="2200" dirty="0" err="1">
                <a:solidFill>
                  <a:srgbClr val="002060"/>
                </a:solidFill>
              </a:rPr>
              <a:t>procéder</a:t>
            </a:r>
            <a:r>
              <a:rPr lang="en-US" altLang="en-US" sz="2200" dirty="0">
                <a:solidFill>
                  <a:srgbClr val="002060"/>
                </a:solidFill>
              </a:rPr>
              <a:t> à un </a:t>
            </a:r>
            <a:r>
              <a:rPr lang="en-US" altLang="en-US" sz="2200" dirty="0" err="1">
                <a:solidFill>
                  <a:srgbClr val="002060"/>
                </a:solidFill>
              </a:rPr>
              <a:t>prélèvement</a:t>
            </a:r>
            <a:r>
              <a:rPr lang="en-US" altLang="en-US" sz="2200" dirty="0">
                <a:solidFill>
                  <a:srgbClr val="002060"/>
                </a:solidFill>
              </a:rPr>
              <a:t>.</a:t>
            </a:r>
          </a:p>
          <a:p>
            <a:pPr lvl="1" algn="just"/>
            <a:r>
              <a:rPr lang="en-US" altLang="en-US" sz="2200" dirty="0">
                <a:solidFill>
                  <a:srgbClr val="002060"/>
                </a:solidFill>
              </a:rPr>
              <a:t>Une fois le consentement obtenu, coordonner la préparation des funérailles avec </a:t>
            </a:r>
            <a:r>
              <a:rPr lang="en-US" altLang="en-US" sz="2200" dirty="0" err="1">
                <a:solidFill>
                  <a:srgbClr val="002060"/>
                </a:solidFill>
              </a:rPr>
              <a:t>l’équipe</a:t>
            </a:r>
            <a:r>
              <a:rPr lang="en-US" altLang="en-US" sz="2200" dirty="0">
                <a:solidFill>
                  <a:srgbClr val="002060"/>
                </a:solidFill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</a:rPr>
              <a:t>d’inhumation</a:t>
            </a:r>
            <a:r>
              <a:rPr lang="en-US" altLang="en-US" sz="2200" dirty="0">
                <a:solidFill>
                  <a:srgbClr val="002060"/>
                </a:solidFill>
              </a:rPr>
              <a:t> </a:t>
            </a:r>
            <a:r>
              <a:rPr lang="en-US" altLang="en-US" sz="2200" i="1" dirty="0">
                <a:solidFill>
                  <a:srgbClr val="002060"/>
                </a:solidFill>
              </a:rPr>
              <a:t>(</a:t>
            </a:r>
            <a:r>
              <a:rPr lang="en-US" altLang="en-US" sz="2200" i="1" dirty="0" err="1">
                <a:solidFill>
                  <a:srgbClr val="002060"/>
                </a:solidFill>
              </a:rPr>
              <a:t>voir</a:t>
            </a:r>
            <a:r>
              <a:rPr lang="en-US" altLang="en-US" sz="2200" i="1" dirty="0">
                <a:solidFill>
                  <a:srgbClr val="002060"/>
                </a:solidFill>
              </a:rPr>
              <a:t> PCI). </a:t>
            </a:r>
          </a:p>
        </p:txBody>
      </p:sp>
    </p:spTree>
    <p:extLst>
      <p:ext uri="{BB962C8B-B14F-4D97-AF65-F5344CB8AC3E}">
        <p14:creationId xmlns:p14="http://schemas.microsoft.com/office/powerpoint/2010/main" val="7313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>
            <p:custDataLst>
              <p:tags r:id="rId1"/>
            </p:custDataLst>
          </p:nvPr>
        </p:nvSpPr>
        <p:spPr>
          <a:xfrm>
            <a:off x="1566000" y="1899000"/>
            <a:ext cx="6012000" cy="3060000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</a:rPr>
              <a:t>Pendant la flambée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425450" y="1268760"/>
            <a:ext cx="8435975" cy="4392488"/>
          </a:xfrm>
        </p:spPr>
        <p:txBody>
          <a:bodyPr/>
          <a:lstStyle/>
          <a:p>
            <a:pPr algn="just">
              <a:lnSpc>
                <a:spcPts val="3300"/>
              </a:lnSpc>
            </a:pPr>
            <a:r>
              <a:rPr lang="en-US" sz="2800" dirty="0" err="1">
                <a:solidFill>
                  <a:srgbClr val="002060"/>
                </a:solidFill>
              </a:rPr>
              <a:t>Renforcement</a:t>
            </a:r>
            <a:r>
              <a:rPr lang="en-US" sz="2800" dirty="0">
                <a:solidFill>
                  <a:srgbClr val="002060"/>
                </a:solidFill>
              </a:rPr>
              <a:t> de la surveillance avec </a:t>
            </a:r>
            <a:r>
              <a:rPr lang="en-US" sz="2800" dirty="0" err="1">
                <a:solidFill>
                  <a:srgbClr val="002060"/>
                </a:solidFill>
              </a:rPr>
              <a:t>recherche</a:t>
            </a:r>
            <a:r>
              <a:rPr lang="en-US" sz="2800" dirty="0">
                <a:solidFill>
                  <a:srgbClr val="002060"/>
                </a:solidFill>
              </a:rPr>
              <a:t> active de </a:t>
            </a:r>
            <a:r>
              <a:rPr lang="en-US" sz="2800" dirty="0" err="1">
                <a:solidFill>
                  <a:srgbClr val="002060"/>
                </a:solidFill>
              </a:rPr>
              <a:t>cas</a:t>
            </a:r>
            <a:endParaRPr lang="en-US" sz="2800" dirty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en-GB" altLang="en-US" sz="2400" dirty="0" err="1">
                <a:solidFill>
                  <a:srgbClr val="002060"/>
                </a:solidFill>
              </a:rPr>
              <a:t>Dans</a:t>
            </a:r>
            <a:r>
              <a:rPr lang="en-GB" altLang="en-US" sz="2400" dirty="0">
                <a:solidFill>
                  <a:srgbClr val="002060"/>
                </a:solidFill>
              </a:rPr>
              <a:t> les </a:t>
            </a:r>
            <a:r>
              <a:rPr lang="en-GB" altLang="en-US" sz="2400" dirty="0" err="1">
                <a:solidFill>
                  <a:srgbClr val="002060"/>
                </a:solidFill>
              </a:rPr>
              <a:t>établissements</a:t>
            </a:r>
            <a:r>
              <a:rPr lang="en-GB" altLang="en-US" sz="2400" dirty="0">
                <a:solidFill>
                  <a:srgbClr val="002060"/>
                </a:solidFill>
              </a:rPr>
              <a:t> publics, </a:t>
            </a:r>
            <a:r>
              <a:rPr lang="en-GB" altLang="en-US" sz="2400" dirty="0" err="1">
                <a:solidFill>
                  <a:srgbClr val="002060"/>
                </a:solidFill>
              </a:rPr>
              <a:t>privés</a:t>
            </a:r>
            <a:r>
              <a:rPr lang="en-GB" altLang="en-US" sz="2400" dirty="0">
                <a:solidFill>
                  <a:srgbClr val="002060"/>
                </a:solidFill>
              </a:rPr>
              <a:t> et </a:t>
            </a:r>
            <a:r>
              <a:rPr lang="en-GB" altLang="en-US" sz="2400" dirty="0" err="1">
                <a:solidFill>
                  <a:srgbClr val="002060"/>
                </a:solidFill>
              </a:rPr>
              <a:t>religieux</a:t>
            </a:r>
            <a:r>
              <a:rPr lang="en-GB" altLang="en-US" sz="2400" dirty="0">
                <a:solidFill>
                  <a:srgbClr val="002060"/>
                </a:solidFill>
              </a:rPr>
              <a:t>, y </a:t>
            </a:r>
            <a:r>
              <a:rPr lang="en-GB" altLang="en-US" sz="2400" dirty="0" err="1">
                <a:solidFill>
                  <a:srgbClr val="002060"/>
                </a:solidFill>
              </a:rPr>
              <a:t>compris</a:t>
            </a:r>
            <a:r>
              <a:rPr lang="en-GB" altLang="en-US" sz="2400" dirty="0">
                <a:solidFill>
                  <a:srgbClr val="002060"/>
                </a:solidFill>
              </a:rPr>
              <a:t> au domicile des </a:t>
            </a:r>
            <a:r>
              <a:rPr lang="en-GB" altLang="en-US" sz="2400" dirty="0" err="1">
                <a:solidFill>
                  <a:srgbClr val="002060"/>
                </a:solidFill>
              </a:rPr>
              <a:t>guérisseurs</a:t>
            </a:r>
            <a:r>
              <a:rPr lang="en-GB" altLang="en-US" sz="2400" dirty="0">
                <a:solidFill>
                  <a:srgbClr val="002060"/>
                </a:solidFill>
              </a:rPr>
              <a:t> </a:t>
            </a:r>
            <a:r>
              <a:rPr lang="en-GB" altLang="en-US" sz="2400" dirty="0" err="1">
                <a:solidFill>
                  <a:srgbClr val="002060"/>
                </a:solidFill>
              </a:rPr>
              <a:t>traditionnels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en-GB" altLang="en-US" sz="2400" dirty="0">
                <a:solidFill>
                  <a:srgbClr val="002060"/>
                </a:solidFill>
              </a:rPr>
              <a:t>Discussion avec les </a:t>
            </a:r>
            <a:r>
              <a:rPr lang="en-GB" altLang="en-US" sz="2400" dirty="0" err="1">
                <a:solidFill>
                  <a:srgbClr val="002060"/>
                </a:solidFill>
              </a:rPr>
              <a:t>principaux</a:t>
            </a:r>
            <a:r>
              <a:rPr lang="en-GB" altLang="en-US" sz="2400" dirty="0">
                <a:solidFill>
                  <a:srgbClr val="002060"/>
                </a:solidFill>
              </a:rPr>
              <a:t> leaders </a:t>
            </a:r>
            <a:r>
              <a:rPr lang="en-GB" altLang="en-US" sz="2400" dirty="0" err="1">
                <a:solidFill>
                  <a:srgbClr val="002060"/>
                </a:solidFill>
              </a:rPr>
              <a:t>d’opinion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en-GB" altLang="en-US" sz="2400" dirty="0">
                <a:solidFill>
                  <a:srgbClr val="002060"/>
                </a:solidFill>
              </a:rPr>
              <a:t>Surveillance des </a:t>
            </a:r>
            <a:r>
              <a:rPr lang="en-GB" altLang="en-US" sz="2400" dirty="0" err="1">
                <a:solidFill>
                  <a:srgbClr val="002060"/>
                </a:solidFill>
              </a:rPr>
              <a:t>évènements</a:t>
            </a:r>
            <a:r>
              <a:rPr lang="en-GB" altLang="en-US" sz="2400" dirty="0">
                <a:solidFill>
                  <a:srgbClr val="002060"/>
                </a:solidFill>
              </a:rPr>
              <a:t> </a:t>
            </a:r>
            <a:r>
              <a:rPr lang="en-GB" altLang="en-US" sz="2400" dirty="0" err="1">
                <a:solidFill>
                  <a:srgbClr val="002060"/>
                </a:solidFill>
              </a:rPr>
              <a:t>apparaissant</a:t>
            </a:r>
            <a:r>
              <a:rPr lang="en-GB" altLang="en-US" sz="2400" dirty="0">
                <a:solidFill>
                  <a:srgbClr val="002060"/>
                </a:solidFill>
              </a:rPr>
              <a:t> </a:t>
            </a:r>
            <a:r>
              <a:rPr lang="en-GB" altLang="en-US" sz="2400" dirty="0" err="1">
                <a:solidFill>
                  <a:srgbClr val="002060"/>
                </a:solidFill>
              </a:rPr>
              <a:t>dans</a:t>
            </a:r>
            <a:r>
              <a:rPr lang="en-GB" altLang="en-US" sz="2400" dirty="0">
                <a:solidFill>
                  <a:srgbClr val="002060"/>
                </a:solidFill>
              </a:rPr>
              <a:t> la </a:t>
            </a:r>
            <a:r>
              <a:rPr lang="en-GB" altLang="en-US" sz="2400" dirty="0" err="1">
                <a:solidFill>
                  <a:srgbClr val="002060"/>
                </a:solidFill>
              </a:rPr>
              <a:t>communauté</a:t>
            </a:r>
            <a:r>
              <a:rPr lang="en-GB" altLang="en-US" sz="2400" dirty="0">
                <a:solidFill>
                  <a:srgbClr val="002060"/>
                </a:solidFill>
              </a:rPr>
              <a:t>: </a:t>
            </a:r>
            <a:r>
              <a:rPr lang="en-GB" altLang="en-US" sz="2400" dirty="0" err="1">
                <a:solidFill>
                  <a:srgbClr val="002060"/>
                </a:solidFill>
              </a:rPr>
              <a:t>médias</a:t>
            </a:r>
            <a:r>
              <a:rPr lang="en-GB" altLang="en-US" sz="2400" dirty="0">
                <a:solidFill>
                  <a:srgbClr val="002060"/>
                </a:solidFill>
              </a:rPr>
              <a:t>, </a:t>
            </a:r>
            <a:r>
              <a:rPr lang="en-GB" altLang="en-US" sz="2400" dirty="0" err="1">
                <a:solidFill>
                  <a:srgbClr val="002060"/>
                </a:solidFill>
              </a:rPr>
              <a:t>rumeurs</a:t>
            </a:r>
            <a:r>
              <a:rPr lang="en-GB" altLang="en-US" sz="2400" dirty="0">
                <a:solidFill>
                  <a:srgbClr val="002060"/>
                </a:solidFill>
              </a:rPr>
              <a:t>, </a:t>
            </a:r>
            <a:r>
              <a:rPr lang="en-GB" altLang="en-US" sz="2400" dirty="0" err="1">
                <a:solidFill>
                  <a:srgbClr val="002060"/>
                </a:solidFill>
              </a:rPr>
              <a:t>déclarations</a:t>
            </a:r>
            <a:r>
              <a:rPr lang="en-GB" altLang="en-US" sz="2400" dirty="0">
                <a:solidFill>
                  <a:srgbClr val="002060"/>
                </a:solidFill>
              </a:rPr>
              <a:t> des </a:t>
            </a:r>
            <a:r>
              <a:rPr lang="en-GB" altLang="en-US" sz="2400" dirty="0" err="1">
                <a:solidFill>
                  <a:srgbClr val="002060"/>
                </a:solidFill>
              </a:rPr>
              <a:t>membres</a:t>
            </a:r>
            <a:r>
              <a:rPr lang="en-GB" altLang="en-US" sz="2400" dirty="0">
                <a:solidFill>
                  <a:srgbClr val="002060"/>
                </a:solidFill>
              </a:rPr>
              <a:t> de la </a:t>
            </a:r>
            <a:r>
              <a:rPr lang="en-GB" altLang="en-US" sz="2400" dirty="0" err="1">
                <a:solidFill>
                  <a:srgbClr val="002060"/>
                </a:solidFill>
              </a:rPr>
              <a:t>communauté</a:t>
            </a:r>
            <a:endParaRPr lang="en-GB" altLang="en-US" sz="2400" dirty="0">
              <a:solidFill>
                <a:srgbClr val="002060"/>
              </a:solidFill>
            </a:endParaRPr>
          </a:p>
          <a:p>
            <a:pPr algn="just">
              <a:lnSpc>
                <a:spcPts val="3300"/>
              </a:lnSpc>
            </a:pPr>
            <a:r>
              <a:rPr lang="en-US" sz="2800" dirty="0" err="1">
                <a:solidFill>
                  <a:srgbClr val="002060"/>
                </a:solidFill>
              </a:rPr>
              <a:t>Organiser</a:t>
            </a:r>
            <a:r>
              <a:rPr lang="en-US" sz="2800" dirty="0">
                <a:solidFill>
                  <a:srgbClr val="002060"/>
                </a:solidFill>
              </a:rPr>
              <a:t> le </a:t>
            </a:r>
            <a:r>
              <a:rPr lang="en-US" sz="2800" dirty="0" err="1">
                <a:solidFill>
                  <a:srgbClr val="002060"/>
                </a:solidFill>
              </a:rPr>
              <a:t>transfert</a:t>
            </a:r>
            <a:r>
              <a:rPr lang="en-US" sz="2800" dirty="0">
                <a:solidFill>
                  <a:srgbClr val="002060"/>
                </a:solidFill>
              </a:rPr>
              <a:t> vers une unité </a:t>
            </a:r>
            <a:r>
              <a:rPr lang="en-US" sz="2800" dirty="0" err="1">
                <a:solidFill>
                  <a:srgbClr val="002060"/>
                </a:solidFill>
              </a:rPr>
              <a:t>d’isolement</a:t>
            </a:r>
            <a:r>
              <a:rPr lang="en-US" sz="2800" dirty="0">
                <a:solidFill>
                  <a:srgbClr val="002060"/>
                </a:solidFill>
              </a:rPr>
              <a:t> des contacts </a:t>
            </a:r>
            <a:r>
              <a:rPr lang="en-US" sz="2800" dirty="0" err="1">
                <a:solidFill>
                  <a:srgbClr val="002060"/>
                </a:solidFill>
              </a:rPr>
              <a:t>devenus</a:t>
            </a:r>
            <a:r>
              <a:rPr lang="en-US" sz="2800" dirty="0">
                <a:solidFill>
                  <a:srgbClr val="002060"/>
                </a:solidFill>
              </a:rPr>
              <a:t> des </a:t>
            </a:r>
            <a:r>
              <a:rPr lang="en-US" sz="2800" dirty="0" err="1">
                <a:solidFill>
                  <a:srgbClr val="002060"/>
                </a:solidFill>
              </a:rPr>
              <a:t>cas</a:t>
            </a:r>
            <a:r>
              <a:rPr lang="en-US" sz="2800" dirty="0">
                <a:solidFill>
                  <a:srgbClr val="002060"/>
                </a:solidFill>
              </a:rPr>
              <a:t> suspects.</a:t>
            </a:r>
          </a:p>
        </p:txBody>
      </p:sp>
      <p:sp>
        <p:nvSpPr>
          <p:cNvPr id="6" name="Title 1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282575" y="44624"/>
            <a:ext cx="8578850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36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Pendant les flambées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002060"/>
                </a:solidFill>
              </a:rPr>
              <a:t>Pendant les flambées</a:t>
            </a:r>
            <a:endParaRPr lang="en-US" altLang="en-US" sz="40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>
            <p:custDataLst>
              <p:tags r:id="rId2"/>
            </p:custDataLst>
          </p:nvPr>
        </p:nvSpPr>
        <p:spPr>
          <a:xfrm>
            <a:off x="349064" y="1988840"/>
            <a:ext cx="8429684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définition de cas peut varier selon les </a:t>
            </a:r>
            <a:r>
              <a:rPr lang="en-US" altLang="en-US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contextes</a:t>
            </a: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 fonction des facteurs suivants :</a:t>
            </a:r>
          </a:p>
          <a:p>
            <a:pPr marL="457200" indent="-4572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 disponibles (y compris les capacités de laboratoire)</a:t>
            </a:r>
          </a:p>
          <a:p>
            <a:pPr marL="457200" indent="-4572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s’en sert (communauté ou personnel de santé).</a:t>
            </a:r>
          </a:p>
        </p:txBody>
      </p:sp>
    </p:spTree>
    <p:extLst>
      <p:ext uri="{BB962C8B-B14F-4D97-AF65-F5344CB8AC3E}">
        <p14:creationId xmlns:p14="http://schemas.microsoft.com/office/powerpoint/2010/main" val="2059363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357158" y="1629375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alerte (très sensible) : 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maladie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apparition de fièvre et aucune réponse au traitement des causes habituelles de fièvre dans la région, 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 moins l’un des symptômes suivants : saignement, diarrhée sanglante, présence de sang dans l’urine, 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tout décès soudain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57200" y="4462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4000" b="1" dirty="0">
                <a:solidFill>
                  <a:srgbClr val="002060"/>
                </a:solidFill>
              </a:rPr>
              <a:t>Pendant les </a:t>
            </a:r>
            <a:r>
              <a:rPr lang="en-US" sz="4000" b="1" dirty="0" err="1">
                <a:solidFill>
                  <a:srgbClr val="002060"/>
                </a:solidFill>
              </a:rPr>
              <a:t>flambées</a:t>
            </a:r>
            <a:br>
              <a:rPr lang="en-US" sz="2800" b="1" dirty="0">
                <a:solidFill>
                  <a:srgbClr val="002060"/>
                </a:solidFill>
              </a:rPr>
            </a:br>
            <a:r>
              <a:rPr lang="en-US" altLang="en-US" sz="2800" b="1" dirty="0" err="1">
                <a:solidFill>
                  <a:srgbClr val="C00000"/>
                </a:solidFill>
              </a:rPr>
              <a:t>Définition</a:t>
            </a:r>
            <a:r>
              <a:rPr lang="en-US" altLang="en-US" sz="2800" b="1" dirty="0">
                <a:solidFill>
                  <a:srgbClr val="C00000"/>
                </a:solidFill>
              </a:rPr>
              <a:t> de </a:t>
            </a:r>
            <a:r>
              <a:rPr lang="en-US" altLang="en-US" sz="2800" b="1" dirty="0" err="1">
                <a:solidFill>
                  <a:srgbClr val="C00000"/>
                </a:solidFill>
              </a:rPr>
              <a:t>cas</a:t>
            </a:r>
            <a:r>
              <a:rPr lang="en-US" altLang="en-US" sz="2800" b="1" dirty="0">
                <a:solidFill>
                  <a:srgbClr val="C00000"/>
                </a:solidFill>
              </a:rPr>
              <a:t> surveillance </a:t>
            </a:r>
            <a:r>
              <a:rPr lang="en-US" altLang="en-US" sz="2800" b="1" dirty="0" err="1">
                <a:solidFill>
                  <a:srgbClr val="C00000"/>
                </a:solidFill>
              </a:rPr>
              <a:t>communautaire</a:t>
            </a:r>
            <a:endParaRPr lang="en-US" alt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92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357158" y="1196752"/>
            <a:ext cx="84296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err="1">
                <a:solidFill>
                  <a:srgbClr val="0070C0"/>
                </a:solidFill>
              </a:rPr>
              <a:t>Cas</a:t>
            </a:r>
            <a:r>
              <a:rPr lang="en-US" sz="2800" b="1" dirty="0">
                <a:solidFill>
                  <a:srgbClr val="0070C0"/>
                </a:solidFill>
              </a:rPr>
              <a:t> suspect</a:t>
            </a:r>
            <a:endParaRPr lang="en-US" sz="3200" dirty="0">
              <a:solidFill>
                <a:srgbClr val="0070C0"/>
              </a:solidFill>
            </a:endParaRPr>
          </a:p>
          <a:p>
            <a:pPr algn="just"/>
            <a:r>
              <a:rPr lang="en-US" sz="2400" dirty="0" err="1">
                <a:solidFill>
                  <a:srgbClr val="002060"/>
                </a:solidFill>
              </a:rPr>
              <a:t>Personne</a:t>
            </a:r>
            <a:r>
              <a:rPr lang="en-US" sz="2400" dirty="0">
                <a:solidFill>
                  <a:srgbClr val="002060"/>
                </a:solidFill>
              </a:rPr>
              <a:t>, vivante ou morte, souffrant ou ayant souffert d’une forte fièvre apparue soudainement et ayant été en contact avec: </a:t>
            </a:r>
            <a:r>
              <a:rPr lang="en-US" sz="2400" dirty="0" err="1">
                <a:solidFill>
                  <a:srgbClr val="002060"/>
                </a:solidFill>
              </a:rPr>
              <a:t>cas</a:t>
            </a:r>
            <a:r>
              <a:rPr lang="en-US" sz="2400" dirty="0">
                <a:solidFill>
                  <a:srgbClr val="002060"/>
                </a:solidFill>
              </a:rPr>
              <a:t> suspect, probable ou </a:t>
            </a:r>
            <a:r>
              <a:rPr lang="en-US" sz="2400" dirty="0" err="1">
                <a:solidFill>
                  <a:srgbClr val="002060"/>
                </a:solidFill>
              </a:rPr>
              <a:t>confirmé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d’Ebola</a:t>
            </a:r>
            <a:r>
              <a:rPr lang="en-US" sz="2400" dirty="0">
                <a:solidFill>
                  <a:srgbClr val="002060"/>
                </a:solidFill>
              </a:rPr>
              <a:t> </a:t>
            </a:r>
            <a:r>
              <a:rPr lang="en-US" sz="2400" dirty="0" err="1">
                <a:solidFill>
                  <a:srgbClr val="00206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un animal mort ou </a:t>
            </a:r>
            <a:r>
              <a:rPr lang="en-US" sz="2400" dirty="0" err="1">
                <a:solidFill>
                  <a:srgbClr val="002060"/>
                </a:solidFill>
              </a:rPr>
              <a:t>malade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fr-FR" sz="2400" b="1" dirty="0">
                <a:solidFill>
                  <a:srgbClr val="FF0000"/>
                </a:solidFill>
              </a:rPr>
              <a:t>OU</a:t>
            </a:r>
            <a:r>
              <a:rPr lang="fr-FR" sz="2400" dirty="0">
                <a:solidFill>
                  <a:srgbClr val="002060"/>
                </a:solidFill>
              </a:rPr>
              <a:t> personne souffrant d’une forte fièvre apparue soudainement et présentant au moins trois des symptômes suivants : </a:t>
            </a:r>
            <a:r>
              <a:rPr lang="fr-FR" sz="2400" i="1" dirty="0">
                <a:solidFill>
                  <a:srgbClr val="002060"/>
                </a:solidFill>
              </a:rPr>
              <a:t>maux de tête, vomissements, anorexie/perte d’appétit, diarrhée, léthargie, douleurs abdominales, douleurs musculaires ou articulaires, difficultés à avaler, difficultés à respirer, hoquet.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personne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présentant</a:t>
            </a:r>
            <a:r>
              <a:rPr lang="en-US" sz="2400" dirty="0">
                <a:solidFill>
                  <a:srgbClr val="002060"/>
                </a:solidFill>
              </a:rPr>
              <a:t> des </a:t>
            </a:r>
            <a:r>
              <a:rPr lang="en-US" sz="2400" dirty="0" err="1">
                <a:solidFill>
                  <a:srgbClr val="002060"/>
                </a:solidFill>
              </a:rPr>
              <a:t>saignements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inexpliqués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OU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décès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soudain</a:t>
            </a:r>
            <a:r>
              <a:rPr lang="en-US" sz="2400" dirty="0">
                <a:solidFill>
                  <a:srgbClr val="002060"/>
                </a:solidFill>
              </a:rPr>
              <a:t> et </a:t>
            </a:r>
            <a:r>
              <a:rPr lang="en-US" sz="2400" dirty="0" err="1">
                <a:solidFill>
                  <a:srgbClr val="002060"/>
                </a:solidFill>
              </a:rPr>
              <a:t>inexpliqué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endParaRPr lang="en-US" altLang="en-US" sz="2400" dirty="0">
              <a:solidFill>
                <a:srgbClr val="002060"/>
              </a:solidFill>
            </a:endParaRPr>
          </a:p>
          <a:p>
            <a:pPr algn="just"/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002060"/>
                </a:solidFill>
              </a:rPr>
              <a:t>Pendant les </a:t>
            </a:r>
            <a:r>
              <a:rPr lang="en-US" sz="4000" b="1" dirty="0" err="1">
                <a:solidFill>
                  <a:srgbClr val="002060"/>
                </a:solidFill>
              </a:rPr>
              <a:t>flambées</a:t>
            </a:r>
            <a:br>
              <a:rPr lang="en-US" sz="4000" b="1" dirty="0">
                <a:solidFill>
                  <a:srgbClr val="002060"/>
                </a:solidFill>
              </a:rPr>
            </a:br>
            <a:r>
              <a:rPr lang="en-US" altLang="en-US" sz="2800" b="1" dirty="0" err="1">
                <a:solidFill>
                  <a:srgbClr val="C00000"/>
                </a:solidFill>
              </a:rPr>
              <a:t>Définition</a:t>
            </a:r>
            <a:r>
              <a:rPr lang="en-US" altLang="en-US" sz="2800" b="1" dirty="0">
                <a:solidFill>
                  <a:srgbClr val="C00000"/>
                </a:solidFill>
              </a:rPr>
              <a:t> de </a:t>
            </a:r>
            <a:r>
              <a:rPr lang="en-US" altLang="en-US" sz="2800" b="1" dirty="0" err="1">
                <a:solidFill>
                  <a:srgbClr val="C00000"/>
                </a:solidFill>
              </a:rPr>
              <a:t>cas</a:t>
            </a:r>
            <a:r>
              <a:rPr lang="en-US" altLang="en-US" sz="2800" b="1" dirty="0">
                <a:solidFill>
                  <a:srgbClr val="C00000"/>
                </a:solidFill>
              </a:rPr>
              <a:t> </a:t>
            </a:r>
            <a:r>
              <a:rPr lang="en-US" altLang="en-US" sz="2800" b="1" dirty="0" err="1">
                <a:solidFill>
                  <a:srgbClr val="C00000"/>
                </a:solidFill>
              </a:rPr>
              <a:t>utilisés</a:t>
            </a:r>
            <a:r>
              <a:rPr lang="en-US" altLang="en-US" sz="2800" b="1" dirty="0">
                <a:solidFill>
                  <a:srgbClr val="C00000"/>
                </a:solidFill>
              </a:rPr>
              <a:t> par la surveillance</a:t>
            </a:r>
            <a:endParaRPr lang="en-US" altLang="en-US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52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002060"/>
                </a:solidFill>
              </a:rPr>
              <a:t>Pendant les </a:t>
            </a:r>
            <a:r>
              <a:rPr lang="en-US" sz="4000" b="1" dirty="0" err="1">
                <a:solidFill>
                  <a:srgbClr val="002060"/>
                </a:solidFill>
              </a:rPr>
              <a:t>flambées</a:t>
            </a:r>
            <a:br>
              <a:rPr lang="en-US" sz="4000" b="1" dirty="0">
                <a:solidFill>
                  <a:srgbClr val="002060"/>
                </a:solidFill>
              </a:rPr>
            </a:br>
            <a:r>
              <a:rPr lang="en-US" altLang="en-US" sz="2800" b="1" dirty="0" err="1">
                <a:solidFill>
                  <a:srgbClr val="C00000"/>
                </a:solidFill>
              </a:rPr>
              <a:t>Définition</a:t>
            </a:r>
            <a:r>
              <a:rPr lang="en-US" altLang="en-US" sz="2800" b="1" dirty="0">
                <a:solidFill>
                  <a:srgbClr val="C00000"/>
                </a:solidFill>
              </a:rPr>
              <a:t> de </a:t>
            </a:r>
            <a:r>
              <a:rPr lang="en-US" altLang="en-US" sz="2800" b="1" dirty="0" err="1">
                <a:solidFill>
                  <a:srgbClr val="C00000"/>
                </a:solidFill>
              </a:rPr>
              <a:t>cas</a:t>
            </a:r>
            <a:r>
              <a:rPr lang="en-US" altLang="en-US" sz="2800" b="1" dirty="0">
                <a:solidFill>
                  <a:srgbClr val="C00000"/>
                </a:solidFill>
              </a:rPr>
              <a:t> </a:t>
            </a:r>
            <a:r>
              <a:rPr lang="en-US" altLang="en-US" sz="2800" b="1" dirty="0" err="1">
                <a:solidFill>
                  <a:srgbClr val="C00000"/>
                </a:solidFill>
              </a:rPr>
              <a:t>utilisés</a:t>
            </a:r>
            <a:r>
              <a:rPr lang="en-US" altLang="en-US" sz="2800" b="1" dirty="0">
                <a:solidFill>
                  <a:srgbClr val="C00000"/>
                </a:solidFill>
              </a:rPr>
              <a:t> par la surveillance</a:t>
            </a:r>
            <a:endParaRPr lang="en-US" altLang="en-US" sz="40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>
            <p:custDataLst>
              <p:tags r:id="rId2"/>
            </p:custDataLst>
          </p:nvPr>
        </p:nvSpPr>
        <p:spPr>
          <a:xfrm>
            <a:off x="357158" y="1337181"/>
            <a:ext cx="8429684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probable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tout cas suspect évalué par un clinicien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 </a:t>
            </a:r>
            <a:r>
              <a:rPr lang="en-US" sz="2400" dirty="0" err="1">
                <a:solidFill>
                  <a:srgbClr val="002060"/>
                </a:solidFill>
              </a:rPr>
              <a:t>cas</a:t>
            </a:r>
            <a:r>
              <a:rPr lang="en-US" sz="2400" dirty="0">
                <a:solidFill>
                  <a:srgbClr val="002060"/>
                </a:solidFill>
              </a:rPr>
              <a:t> suspect de décès (en cas d’impossibilité de recueillir des échantillons pour une confirmation par un laboratoire) ayant un lien épidémiologique avec un cas confirmé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 </a:t>
            </a:r>
            <a:r>
              <a:rPr lang="en-US" sz="2400" dirty="0" err="1">
                <a:solidFill>
                  <a:srgbClr val="002060"/>
                </a:solidFill>
              </a:rPr>
              <a:t>décès</a:t>
            </a:r>
            <a:r>
              <a:rPr lang="en-US" sz="2400" dirty="0">
                <a:solidFill>
                  <a:srgbClr val="002060"/>
                </a:solidFill>
              </a:rPr>
              <a:t> soudain et inexpliqué. </a:t>
            </a:r>
          </a:p>
          <a:p>
            <a:endParaRPr lang="en-US" sz="1000" b="1" dirty="0">
              <a:solidFill>
                <a:srgbClr val="0070C0"/>
              </a:solidFill>
            </a:endParaRPr>
          </a:p>
          <a:p>
            <a:r>
              <a:rPr lang="en-US" sz="2800" b="1" dirty="0" err="1">
                <a:solidFill>
                  <a:srgbClr val="0070C0"/>
                </a:solidFill>
              </a:rPr>
              <a:t>Cas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confirmé</a:t>
            </a:r>
            <a:r>
              <a:rPr lang="en-US" sz="2800" b="1" dirty="0">
                <a:solidFill>
                  <a:srgbClr val="0070C0"/>
                </a:solidFill>
              </a:rPr>
              <a:t> </a:t>
            </a:r>
          </a:p>
          <a:p>
            <a:pPr algn="just">
              <a:lnSpc>
                <a:spcPts val="3800"/>
              </a:lnSpc>
            </a:pPr>
            <a:r>
              <a:rPr lang="en-US" sz="2400" dirty="0" err="1">
                <a:solidFill>
                  <a:srgbClr val="002060"/>
                </a:solidFill>
              </a:rPr>
              <a:t>cas</a:t>
            </a:r>
            <a:r>
              <a:rPr lang="en-US" sz="2400" dirty="0">
                <a:solidFill>
                  <a:srgbClr val="002060"/>
                </a:solidFill>
              </a:rPr>
              <a:t> suspect </a:t>
            </a:r>
            <a:r>
              <a:rPr lang="en-US" sz="2400" dirty="0" err="1">
                <a:solidFill>
                  <a:srgbClr val="00206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probable avec </a:t>
            </a:r>
            <a:r>
              <a:rPr lang="en-US" sz="2400" dirty="0" err="1">
                <a:solidFill>
                  <a:srgbClr val="002060"/>
                </a:solidFill>
              </a:rPr>
              <a:t>résultat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positif</a:t>
            </a:r>
            <a:r>
              <a:rPr lang="en-US" sz="2400" dirty="0">
                <a:solidFill>
                  <a:srgbClr val="002060"/>
                </a:solidFill>
              </a:rPr>
              <a:t> au </a:t>
            </a:r>
            <a:r>
              <a:rPr lang="en-US" sz="2400" dirty="0" err="1">
                <a:solidFill>
                  <a:srgbClr val="002060"/>
                </a:solidFill>
              </a:rPr>
              <a:t>laboratoire</a:t>
            </a:r>
            <a:endParaRPr lang="en-US" sz="2400" dirty="0">
              <a:solidFill>
                <a:srgbClr val="002060"/>
              </a:solidFill>
            </a:endParaRPr>
          </a:p>
          <a:p>
            <a:endParaRPr lang="en-US" sz="1000" b="1" dirty="0">
              <a:solidFill>
                <a:srgbClr val="002060"/>
              </a:solidFill>
            </a:endParaRPr>
          </a:p>
          <a:p>
            <a:r>
              <a:rPr lang="en-US" sz="2800" b="1" dirty="0">
                <a:solidFill>
                  <a:srgbClr val="0070C0"/>
                </a:solidFill>
              </a:rPr>
              <a:t>Non-</a:t>
            </a:r>
            <a:r>
              <a:rPr lang="en-US" sz="2800" b="1" dirty="0" err="1">
                <a:solidFill>
                  <a:srgbClr val="0070C0"/>
                </a:solidFill>
              </a:rPr>
              <a:t>cas</a:t>
            </a:r>
            <a:r>
              <a:rPr lang="en-US" sz="2800" b="1" dirty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en-US" sz="2400" dirty="0" err="1">
                <a:solidFill>
                  <a:srgbClr val="002060"/>
                </a:solidFill>
              </a:rPr>
              <a:t>cas</a:t>
            </a:r>
            <a:r>
              <a:rPr lang="en-US" sz="2400" dirty="0">
                <a:solidFill>
                  <a:srgbClr val="002060"/>
                </a:solidFill>
              </a:rPr>
              <a:t> suspect </a:t>
            </a:r>
            <a:r>
              <a:rPr lang="en-US" sz="2400" dirty="0" err="1">
                <a:solidFill>
                  <a:srgbClr val="00206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probable avec </a:t>
            </a:r>
            <a:r>
              <a:rPr lang="en-US" sz="2400" dirty="0" err="1">
                <a:solidFill>
                  <a:srgbClr val="002060"/>
                </a:solidFill>
              </a:rPr>
              <a:t>résultat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négatif</a:t>
            </a:r>
            <a:r>
              <a:rPr lang="en-US" sz="2400" dirty="0">
                <a:solidFill>
                  <a:srgbClr val="002060"/>
                </a:solidFill>
              </a:rPr>
              <a:t> au </a:t>
            </a:r>
            <a:r>
              <a:rPr lang="en-US" sz="2400" dirty="0" err="1">
                <a:solidFill>
                  <a:srgbClr val="002060"/>
                </a:solidFill>
              </a:rPr>
              <a:t>laboratoire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59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>
            <p:custDataLst>
              <p:tags r:id="rId1"/>
            </p:custDataLst>
          </p:nvPr>
        </p:nvSpPr>
        <p:spPr>
          <a:xfrm>
            <a:off x="1602000" y="1899000"/>
            <a:ext cx="5940000" cy="30600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92D050"/>
                </a:solidFill>
              </a:rPr>
              <a:t>Après la flambée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-27384"/>
            <a:ext cx="8229600" cy="1152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SIMR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052736"/>
            <a:ext cx="5266928" cy="5073427"/>
          </a:xfrm>
        </p:spPr>
        <p:txBody>
          <a:bodyPr/>
          <a:lstStyle/>
          <a:p>
            <a:r>
              <a:rPr lang="en-GB" sz="2400" dirty="0"/>
              <a:t>Surveillance </a:t>
            </a:r>
            <a:r>
              <a:rPr lang="en-GB" sz="2400" dirty="0" err="1"/>
              <a:t>intégrée</a:t>
            </a:r>
            <a:r>
              <a:rPr lang="en-GB" sz="2400" dirty="0"/>
              <a:t> de la </a:t>
            </a:r>
            <a:r>
              <a:rPr lang="en-GB" sz="2400" dirty="0" err="1"/>
              <a:t>maladie</a:t>
            </a:r>
            <a:r>
              <a:rPr lang="en-GB" sz="2400" dirty="0"/>
              <a:t> et de la riposte </a:t>
            </a:r>
            <a:r>
              <a:rPr lang="en-GB" sz="2400" dirty="0" err="1"/>
              <a:t>dans</a:t>
            </a:r>
            <a:r>
              <a:rPr lang="en-GB" sz="2400" dirty="0"/>
              <a:t> la </a:t>
            </a:r>
            <a:r>
              <a:rPr lang="en-GB" sz="2400" dirty="0" err="1"/>
              <a:t>région</a:t>
            </a:r>
            <a:r>
              <a:rPr lang="en-GB" sz="2400" dirty="0"/>
              <a:t> </a:t>
            </a:r>
            <a:r>
              <a:rPr lang="en-GB" sz="2400" dirty="0" err="1"/>
              <a:t>Africaine</a:t>
            </a:r>
            <a:r>
              <a:rPr lang="en-GB" sz="2400" dirty="0"/>
              <a:t>.</a:t>
            </a:r>
          </a:p>
          <a:p>
            <a:r>
              <a:rPr lang="en-GB" sz="2400" dirty="0" err="1"/>
              <a:t>Intégration</a:t>
            </a:r>
            <a:r>
              <a:rPr lang="en-GB" sz="2400" dirty="0"/>
              <a:t> des </a:t>
            </a:r>
            <a:r>
              <a:rPr lang="en-GB" sz="2400" dirty="0" err="1"/>
              <a:t>différentes</a:t>
            </a:r>
            <a:r>
              <a:rPr lang="en-GB" sz="2400" dirty="0"/>
              <a:t> </a:t>
            </a:r>
            <a:r>
              <a:rPr lang="en-GB" sz="2400" dirty="0" err="1"/>
              <a:t>activités</a:t>
            </a:r>
            <a:r>
              <a:rPr lang="en-GB" sz="2400" dirty="0"/>
              <a:t> de surveillance au </a:t>
            </a:r>
            <a:r>
              <a:rPr lang="en-GB" sz="2400" dirty="0" err="1"/>
              <a:t>niveau</a:t>
            </a:r>
            <a:r>
              <a:rPr lang="en-GB" sz="2400" dirty="0"/>
              <a:t> national.</a:t>
            </a:r>
          </a:p>
          <a:p>
            <a:r>
              <a:rPr lang="en-GB" sz="2400" dirty="0"/>
              <a:t>Guide technique pour:</a:t>
            </a:r>
          </a:p>
          <a:p>
            <a:pPr lvl="1"/>
            <a:r>
              <a:rPr lang="en-GB" sz="2200" dirty="0"/>
              <a:t>Collection des </a:t>
            </a:r>
            <a:r>
              <a:rPr lang="en-GB" sz="2200" dirty="0" err="1"/>
              <a:t>données</a:t>
            </a:r>
            <a:endParaRPr lang="en-GB" sz="2200" dirty="0"/>
          </a:p>
          <a:p>
            <a:pPr lvl="1"/>
            <a:r>
              <a:rPr lang="en-GB" sz="2200" dirty="0"/>
              <a:t>Notification des maladies</a:t>
            </a:r>
          </a:p>
          <a:p>
            <a:pPr lvl="1"/>
            <a:r>
              <a:rPr lang="en-GB" sz="2200" dirty="0"/>
              <a:t>Analyse des </a:t>
            </a:r>
            <a:r>
              <a:rPr lang="en-GB" sz="2200" dirty="0" err="1"/>
              <a:t>données</a:t>
            </a:r>
            <a:endParaRPr lang="en-GB" sz="2200" dirty="0"/>
          </a:p>
          <a:p>
            <a:pPr lvl="1"/>
            <a:r>
              <a:rPr lang="en-GB" sz="2200" dirty="0"/>
              <a:t>Investigation</a:t>
            </a:r>
          </a:p>
          <a:p>
            <a:pPr lvl="1"/>
            <a:r>
              <a:rPr lang="en-GB" sz="2200" dirty="0" err="1"/>
              <a:t>Préparation</a:t>
            </a:r>
            <a:r>
              <a:rPr lang="en-GB" sz="2200" dirty="0"/>
              <a:t> à la riposte</a:t>
            </a:r>
          </a:p>
          <a:p>
            <a:pPr lvl="1"/>
            <a:r>
              <a:rPr lang="en-GB" sz="2200" dirty="0"/>
              <a:t>Riposte.</a:t>
            </a:r>
          </a:p>
          <a:p>
            <a:pPr lvl="1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084" y="1340768"/>
            <a:ext cx="3096396" cy="4065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157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altLang="en-US" sz="3600" b="1" dirty="0">
                <a:solidFill>
                  <a:schemeClr val="tx1"/>
                </a:solidFill>
              </a:rPr>
              <a:t> </a:t>
            </a:r>
            <a:r>
              <a:rPr lang="en-US" altLang="en-US" sz="3600" b="1" dirty="0">
                <a:solidFill>
                  <a:srgbClr val="002060"/>
                </a:solidFill>
              </a:rPr>
              <a:t>Après la flambée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251520" y="1430263"/>
            <a:ext cx="8184455" cy="4014961"/>
          </a:xfrm>
        </p:spPr>
        <p:txBody>
          <a:bodyPr/>
          <a:lstStyle/>
          <a:p>
            <a:pPr algn="just"/>
            <a:r>
              <a:rPr lang="fr-FR" dirty="0">
                <a:solidFill>
                  <a:srgbClr val="002060"/>
                </a:solidFill>
              </a:rPr>
              <a:t>Déclarer la fin de l’épidémie </a:t>
            </a:r>
          </a:p>
          <a:p>
            <a:pPr algn="just"/>
            <a:endParaRPr lang="fr-FR" sz="1400" dirty="0">
              <a:solidFill>
                <a:srgbClr val="002060"/>
              </a:solidFill>
            </a:endParaRPr>
          </a:p>
          <a:p>
            <a:pPr algn="just"/>
            <a:r>
              <a:rPr lang="fr-FR" dirty="0">
                <a:solidFill>
                  <a:srgbClr val="002060"/>
                </a:solidFill>
              </a:rPr>
              <a:t>Reprise des activités de surveillance de la phase précédant l’épidémie</a:t>
            </a:r>
          </a:p>
          <a:p>
            <a:pPr marL="0" indent="0" algn="just">
              <a:buNone/>
            </a:pPr>
            <a:endParaRPr lang="fr-FR" sz="1400" dirty="0">
              <a:solidFill>
                <a:srgbClr val="002060"/>
              </a:solidFill>
            </a:endParaRPr>
          </a:p>
          <a:p>
            <a:pPr algn="just"/>
            <a:r>
              <a:rPr lang="fr-FR" dirty="0">
                <a:solidFill>
                  <a:srgbClr val="002060"/>
                </a:solidFill>
              </a:rPr>
              <a:t>Évaluation de la gestion de la flambée </a:t>
            </a:r>
          </a:p>
          <a:p>
            <a:pPr algn="just"/>
            <a:endParaRPr lang="fr-FR" sz="1400" dirty="0">
              <a:solidFill>
                <a:srgbClr val="002060"/>
              </a:solidFill>
            </a:endParaRPr>
          </a:p>
          <a:p>
            <a:pPr algn="just"/>
            <a:r>
              <a:rPr lang="fr-FR" dirty="0">
                <a:solidFill>
                  <a:srgbClr val="002060"/>
                </a:solidFill>
              </a:rPr>
              <a:t>Rédiger </a:t>
            </a:r>
            <a:r>
              <a:rPr lang="en-US" dirty="0">
                <a:solidFill>
                  <a:srgbClr val="002060"/>
                </a:solidFill>
              </a:rPr>
              <a:t>le rapport de fin d’épidémie.</a:t>
            </a:r>
            <a:endParaRPr lang="en-GB" altLang="en-US" dirty="0">
              <a:solidFill>
                <a:srgbClr val="002060"/>
              </a:solidFill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en-GB" altLang="en-US" sz="4000" dirty="0"/>
          </a:p>
          <a:p>
            <a:pPr lvl="1" algn="just">
              <a:lnSpc>
                <a:spcPct val="80000"/>
              </a:lnSpc>
            </a:pPr>
            <a:endParaRPr lang="en-US" altLang="en-US" sz="4000" dirty="0"/>
          </a:p>
          <a:p>
            <a:pPr algn="just">
              <a:lnSpc>
                <a:spcPct val="80000"/>
              </a:lnSpc>
            </a:pPr>
            <a:endParaRPr lang="en-US" altLang="en-US" sz="4000" dirty="0"/>
          </a:p>
          <a:p>
            <a:pPr algn="just">
              <a:lnSpc>
                <a:spcPct val="80000"/>
              </a:lnSpc>
            </a:pPr>
            <a:endParaRPr lang="en-GB" altLang="en-US" sz="4000" dirty="0"/>
          </a:p>
          <a:p>
            <a:pPr algn="just">
              <a:lnSpc>
                <a:spcPct val="80000"/>
              </a:lnSpc>
            </a:pPr>
            <a:endParaRPr lang="en-GB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7246"/>
            <a:ext cx="9143999" cy="1045490"/>
          </a:xfrm>
        </p:spPr>
        <p:txBody>
          <a:bodyPr/>
          <a:lstStyle/>
          <a:p>
            <a:pPr>
              <a:defRPr/>
            </a:pPr>
            <a:r>
              <a:rPr lang="en-ZW" altLang="en-US" sz="3600" b="1" dirty="0">
                <a:solidFill>
                  <a:srgbClr val="002060"/>
                </a:solidFill>
              </a:rPr>
              <a:t>Outils de surveillance de la MVE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3559473" cy="50539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035873"/>
            <a:ext cx="5959375" cy="33292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582" y="2502024"/>
            <a:ext cx="5688632" cy="33758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36156"/>
            <a:ext cx="3888432" cy="4863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3600" b="1" dirty="0">
                <a:solidFill>
                  <a:srgbClr val="002060"/>
                </a:solidFill>
              </a:rPr>
              <a:t>Messages importants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611560" y="1412776"/>
            <a:ext cx="8064500" cy="4164012"/>
          </a:xfrm>
        </p:spPr>
        <p:txBody>
          <a:bodyPr/>
          <a:lstStyle/>
          <a:p>
            <a:pPr marL="514350" indent="-514350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La surveillance est la base de la réussite des opérations de prévention et de lutte contre les flambées de la maladie</a:t>
            </a:r>
          </a:p>
          <a:p>
            <a:pPr marL="514350" indent="-514350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 err="1">
                <a:solidFill>
                  <a:srgbClr val="002060"/>
                </a:solidFill>
              </a:rPr>
              <a:t>Une</a:t>
            </a:r>
            <a:r>
              <a:rPr lang="en-US" sz="2400" dirty="0">
                <a:solidFill>
                  <a:srgbClr val="002060"/>
                </a:solidFill>
              </a:rPr>
              <a:t> surveillance </a:t>
            </a:r>
            <a:r>
              <a:rPr lang="en-US" sz="2400" dirty="0" err="1">
                <a:solidFill>
                  <a:srgbClr val="002060"/>
                </a:solidFill>
              </a:rPr>
              <a:t>efficace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est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une</a:t>
            </a:r>
            <a:r>
              <a:rPr lang="en-US" sz="2400" dirty="0">
                <a:solidFill>
                  <a:srgbClr val="002060"/>
                </a:solidFill>
              </a:rPr>
              <a:t> condition </a:t>
            </a:r>
            <a:r>
              <a:rPr lang="en-US" sz="2400" dirty="0" err="1">
                <a:solidFill>
                  <a:srgbClr val="002060"/>
                </a:solidFill>
              </a:rPr>
              <a:t>requise</a:t>
            </a:r>
            <a:r>
              <a:rPr lang="en-US" sz="2400" dirty="0">
                <a:solidFill>
                  <a:srgbClr val="002060"/>
                </a:solidFill>
              </a:rPr>
              <a:t> pour </a:t>
            </a:r>
            <a:r>
              <a:rPr lang="en-US" sz="2400" dirty="0" err="1">
                <a:solidFill>
                  <a:srgbClr val="002060"/>
                </a:solidFill>
              </a:rPr>
              <a:t>déceler</a:t>
            </a:r>
            <a:r>
              <a:rPr lang="en-US" sz="2400" dirty="0">
                <a:solidFill>
                  <a:srgbClr val="002060"/>
                </a:solidFill>
              </a:rPr>
              <a:t> les </a:t>
            </a:r>
            <a:r>
              <a:rPr lang="en-US" sz="2400" dirty="0" err="1">
                <a:solidFill>
                  <a:srgbClr val="002060"/>
                </a:solidFill>
              </a:rPr>
              <a:t>cas</a:t>
            </a:r>
            <a:r>
              <a:rPr lang="en-US" sz="2400" dirty="0">
                <a:solidFill>
                  <a:srgbClr val="002060"/>
                </a:solidFill>
              </a:rPr>
              <a:t> de </a:t>
            </a:r>
            <a:r>
              <a:rPr lang="en-US" sz="2400" dirty="0" err="1">
                <a:solidFill>
                  <a:srgbClr val="002060"/>
                </a:solidFill>
              </a:rPr>
              <a:t>façon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précoce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interrompre</a:t>
            </a:r>
            <a:r>
              <a:rPr lang="en-US" sz="2400" dirty="0">
                <a:solidFill>
                  <a:srgbClr val="002060"/>
                </a:solidFill>
              </a:rPr>
              <a:t> la </a:t>
            </a:r>
            <a:r>
              <a:rPr lang="en-US" sz="2400" dirty="0" err="1">
                <a:solidFill>
                  <a:srgbClr val="002060"/>
                </a:solidFill>
              </a:rPr>
              <a:t>chaîne</a:t>
            </a:r>
            <a:r>
              <a:rPr lang="en-US" sz="2400" dirty="0">
                <a:solidFill>
                  <a:srgbClr val="002060"/>
                </a:solidFill>
              </a:rPr>
              <a:t> de transmission et </a:t>
            </a:r>
            <a:r>
              <a:rPr lang="en-US" sz="2400" dirty="0" err="1">
                <a:solidFill>
                  <a:srgbClr val="002060"/>
                </a:solidFill>
              </a:rPr>
              <a:t>enfin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maîtriser</a:t>
            </a:r>
            <a:r>
              <a:rPr lang="en-US" sz="2400" dirty="0">
                <a:solidFill>
                  <a:srgbClr val="002060"/>
                </a:solidFill>
              </a:rPr>
              <a:t> la </a:t>
            </a:r>
            <a:r>
              <a:rPr lang="en-US" sz="2400" dirty="0" err="1">
                <a:solidFill>
                  <a:srgbClr val="002060"/>
                </a:solidFill>
              </a:rPr>
              <a:t>flambée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Des définitions de cas pertinentes sont essentielles pour mener des activités de surveillance efficaces</a:t>
            </a:r>
          </a:p>
          <a:p>
            <a:pPr marL="514350" indent="-514350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 err="1">
                <a:solidFill>
                  <a:srgbClr val="002060"/>
                </a:solidFill>
              </a:rPr>
              <a:t>L’engagement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communautaire</a:t>
            </a:r>
            <a:r>
              <a:rPr lang="en-US" sz="2400" dirty="0">
                <a:solidFill>
                  <a:srgbClr val="002060"/>
                </a:solidFill>
              </a:rPr>
              <a:t> est indispensable à la réussite de la surveillance.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AutoNum type="arabicPeriod"/>
            </a:pPr>
            <a:endParaRPr lang="fr-FR" sz="2800" dirty="0"/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/>
          <a:lstStyle/>
          <a:p>
            <a:r>
              <a:rPr lang="en-ZW" altLang="en-US" sz="6000" b="1" i="1" dirty="0" err="1">
                <a:solidFill>
                  <a:srgbClr val="002060"/>
                </a:solidFill>
              </a:rPr>
              <a:t>Merci</a:t>
            </a:r>
            <a:r>
              <a:rPr lang="en-ZW" altLang="en-US" sz="6000" b="1" i="1" dirty="0">
                <a:solidFill>
                  <a:srgbClr val="002060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64395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44624"/>
            <a:ext cx="8229600" cy="1152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RSI (2005)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268760"/>
            <a:ext cx="5698976" cy="4752528"/>
          </a:xfrm>
        </p:spPr>
        <p:txBody>
          <a:bodyPr/>
          <a:lstStyle/>
          <a:p>
            <a:r>
              <a:rPr lang="en-GB" dirty="0" err="1"/>
              <a:t>Prévenir</a:t>
            </a:r>
            <a:r>
              <a:rPr lang="en-GB" dirty="0"/>
              <a:t> la propagation des maladies et y </a:t>
            </a:r>
            <a:r>
              <a:rPr lang="en-GB" dirty="0" err="1"/>
              <a:t>réagir</a:t>
            </a:r>
            <a:r>
              <a:rPr lang="en-GB" dirty="0"/>
              <a:t> de </a:t>
            </a:r>
            <a:r>
              <a:rPr lang="en-GB" dirty="0" err="1"/>
              <a:t>manière</a:t>
            </a:r>
            <a:r>
              <a:rPr lang="en-GB" dirty="0"/>
              <a:t> </a:t>
            </a:r>
            <a:r>
              <a:rPr lang="en-GB" dirty="0" err="1"/>
              <a:t>proportionnée</a:t>
            </a:r>
            <a:r>
              <a:rPr lang="en-GB" dirty="0"/>
              <a:t>.</a:t>
            </a:r>
          </a:p>
          <a:p>
            <a:r>
              <a:rPr lang="en-GB" dirty="0"/>
              <a:t>Impact </a:t>
            </a:r>
            <a:r>
              <a:rPr lang="en-GB" dirty="0" err="1"/>
              <a:t>sur</a:t>
            </a:r>
            <a:r>
              <a:rPr lang="en-GB" dirty="0"/>
              <a:t> la surveillance:</a:t>
            </a:r>
          </a:p>
          <a:p>
            <a:pPr lvl="1"/>
            <a:r>
              <a:rPr lang="en-GB" dirty="0"/>
              <a:t>Notion </a:t>
            </a:r>
            <a:r>
              <a:rPr lang="en-GB" dirty="0" err="1"/>
              <a:t>d’Urgence</a:t>
            </a:r>
            <a:r>
              <a:rPr lang="en-GB" dirty="0"/>
              <a:t> de Santé </a:t>
            </a:r>
            <a:r>
              <a:rPr lang="en-GB" dirty="0" err="1"/>
              <a:t>Publique</a:t>
            </a:r>
            <a:r>
              <a:rPr lang="en-GB" dirty="0"/>
              <a:t> de </a:t>
            </a:r>
            <a:r>
              <a:rPr lang="en-GB" dirty="0" err="1"/>
              <a:t>portée</a:t>
            </a:r>
            <a:r>
              <a:rPr lang="en-GB" dirty="0"/>
              <a:t> </a:t>
            </a:r>
            <a:r>
              <a:rPr lang="en-GB" dirty="0" err="1"/>
              <a:t>internationale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Déclaration</a:t>
            </a:r>
            <a:r>
              <a:rPr lang="en-GB" dirty="0"/>
              <a:t> </a:t>
            </a:r>
            <a:r>
              <a:rPr lang="en-GB" dirty="0" err="1"/>
              <a:t>officielle</a:t>
            </a:r>
            <a:r>
              <a:rPr lang="en-GB" dirty="0"/>
              <a:t> et </a:t>
            </a:r>
            <a:r>
              <a:rPr lang="en-GB" dirty="0" err="1"/>
              <a:t>autres</a:t>
            </a:r>
            <a:r>
              <a:rPr lang="en-GB" dirty="0"/>
              <a:t> sources</a:t>
            </a:r>
          </a:p>
          <a:p>
            <a:pPr lvl="1"/>
            <a:r>
              <a:rPr lang="en-GB" dirty="0"/>
              <a:t>Point focal RSI national et à </a:t>
            </a:r>
            <a:r>
              <a:rPr lang="en-GB" dirty="0" err="1"/>
              <a:t>l’OMS</a:t>
            </a:r>
            <a:endParaRPr lang="en-GB" dirty="0"/>
          </a:p>
          <a:p>
            <a:pPr lvl="1"/>
            <a:r>
              <a:rPr lang="en-GB" dirty="0" err="1"/>
              <a:t>Capacités</a:t>
            </a:r>
            <a:r>
              <a:rPr lang="en-GB" dirty="0"/>
              <a:t> </a:t>
            </a:r>
            <a:r>
              <a:rPr lang="en-GB" dirty="0" err="1"/>
              <a:t>minimales</a:t>
            </a:r>
            <a:r>
              <a:rPr lang="en-GB" dirty="0"/>
              <a:t> </a:t>
            </a:r>
            <a:r>
              <a:rPr lang="en-GB" dirty="0" err="1"/>
              <a:t>requises</a:t>
            </a:r>
            <a:r>
              <a:rPr lang="en-GB" dirty="0"/>
              <a:t>.</a:t>
            </a:r>
          </a:p>
          <a:p>
            <a:pPr lvl="1"/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74" y="1268413"/>
            <a:ext cx="2474805" cy="3672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  <p:custDataLst>
              <p:tags r:id="rId4"/>
            </p:custDataLst>
          </p:nvPr>
        </p:nvSpPr>
        <p:spPr>
          <a:xfrm>
            <a:off x="395536" y="6376243"/>
            <a:ext cx="504056" cy="365125"/>
          </a:xfrm>
          <a:prstGeom prst="rect">
            <a:avLst/>
          </a:prstGeom>
        </p:spPr>
        <p:txBody>
          <a:bodyPr/>
          <a:lstStyle/>
          <a:p>
            <a:fld id="{A92DC7DF-38AD-45BE-8DBA-79752224AF1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584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251519" y="1124744"/>
            <a:ext cx="8640961" cy="50405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ts val="3400"/>
              </a:lnSpc>
              <a:buNone/>
            </a:pPr>
            <a:r>
              <a:rPr lang="en-US" altLang="en-US" dirty="0">
                <a:solidFill>
                  <a:srgbClr val="002060"/>
                </a:solidFill>
              </a:rPr>
              <a:t>Le contrôle des flambées repose sur la </a:t>
            </a:r>
            <a:r>
              <a:rPr lang="en-US" altLang="en-US" dirty="0" err="1">
                <a:solidFill>
                  <a:srgbClr val="002060"/>
                </a:solidFill>
              </a:rPr>
              <a:t>mise</a:t>
            </a:r>
            <a:r>
              <a:rPr lang="en-US" altLang="en-US" dirty="0">
                <a:solidFill>
                  <a:srgbClr val="002060"/>
                </a:solidFill>
              </a:rPr>
              <a:t> en place d’une série d’interventions, notamment :</a:t>
            </a:r>
          </a:p>
          <a:p>
            <a:pPr algn="just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2060"/>
                </a:solidFill>
              </a:rPr>
              <a:t>la </a:t>
            </a:r>
            <a:r>
              <a:rPr lang="en-US" altLang="en-US" sz="2800" dirty="0" err="1">
                <a:solidFill>
                  <a:srgbClr val="002060"/>
                </a:solidFill>
              </a:rPr>
              <a:t>détection</a:t>
            </a:r>
            <a:r>
              <a:rPr lang="en-US" altLang="en-US" sz="2800" dirty="0">
                <a:solidFill>
                  <a:srgbClr val="002060"/>
                </a:solidFill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</a:rPr>
              <a:t>précoce</a:t>
            </a:r>
            <a:r>
              <a:rPr lang="en-US" altLang="en-US" sz="2800" dirty="0">
                <a:solidFill>
                  <a:srgbClr val="002060"/>
                </a:solidFill>
              </a:rPr>
              <a:t> des nouveaux </a:t>
            </a:r>
            <a:r>
              <a:rPr lang="en-US" altLang="en-US" sz="2800" dirty="0" err="1">
                <a:solidFill>
                  <a:srgbClr val="002060"/>
                </a:solidFill>
              </a:rPr>
              <a:t>cas</a:t>
            </a:r>
            <a:r>
              <a:rPr lang="en-US" altLang="en-US" sz="2800" dirty="0">
                <a:solidFill>
                  <a:srgbClr val="002060"/>
                </a:solidFill>
              </a:rPr>
              <a:t> et </a:t>
            </a:r>
            <a:r>
              <a:rPr lang="en-US" altLang="en-US" sz="2800" dirty="0" err="1">
                <a:solidFill>
                  <a:srgbClr val="002060"/>
                </a:solidFill>
              </a:rPr>
              <a:t>leur</a:t>
            </a:r>
            <a:r>
              <a:rPr lang="en-US" altLang="en-US" sz="2800" dirty="0">
                <a:solidFill>
                  <a:srgbClr val="002060"/>
                </a:solidFill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</a:rPr>
              <a:t>isolement</a:t>
            </a:r>
            <a:r>
              <a:rPr lang="en-US" altLang="en-US" sz="2800" dirty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2060"/>
                </a:solidFill>
              </a:rPr>
              <a:t>la </a:t>
            </a:r>
            <a:r>
              <a:rPr lang="en-US" altLang="en-US" sz="2800" dirty="0" err="1">
                <a:solidFill>
                  <a:srgbClr val="002060"/>
                </a:solidFill>
              </a:rPr>
              <a:t>gestion</a:t>
            </a:r>
            <a:r>
              <a:rPr lang="en-US" altLang="en-US" sz="2800" dirty="0">
                <a:solidFill>
                  <a:srgbClr val="002060"/>
                </a:solidFill>
              </a:rPr>
              <a:t> des </a:t>
            </a:r>
            <a:r>
              <a:rPr lang="en-US" altLang="en-US" sz="2800" dirty="0" err="1">
                <a:solidFill>
                  <a:srgbClr val="002060"/>
                </a:solidFill>
              </a:rPr>
              <a:t>cas</a:t>
            </a:r>
            <a:r>
              <a:rPr lang="en-US" altLang="en-US" sz="2800" dirty="0">
                <a:solidFill>
                  <a:srgbClr val="002060"/>
                </a:solidFill>
              </a:rPr>
              <a:t> et la </a:t>
            </a:r>
            <a:r>
              <a:rPr lang="en-US" altLang="en-US" sz="2800" dirty="0" err="1">
                <a:solidFill>
                  <a:srgbClr val="002060"/>
                </a:solidFill>
              </a:rPr>
              <a:t>prévention</a:t>
            </a:r>
            <a:r>
              <a:rPr lang="en-US" altLang="en-US" sz="2800" dirty="0">
                <a:solidFill>
                  <a:srgbClr val="002060"/>
                </a:solidFill>
              </a:rPr>
              <a:t> des infections </a:t>
            </a:r>
            <a:r>
              <a:rPr lang="en-US" altLang="en-US" sz="2800" dirty="0" err="1">
                <a:solidFill>
                  <a:srgbClr val="002060"/>
                </a:solidFill>
              </a:rPr>
              <a:t>associées</a:t>
            </a:r>
            <a:r>
              <a:rPr lang="en-US" altLang="en-US" sz="2800" dirty="0">
                <a:solidFill>
                  <a:srgbClr val="002060"/>
                </a:solidFill>
              </a:rPr>
              <a:t> aux </a:t>
            </a:r>
            <a:r>
              <a:rPr lang="en-US" altLang="en-US" sz="2800" dirty="0" err="1">
                <a:solidFill>
                  <a:srgbClr val="002060"/>
                </a:solidFill>
              </a:rPr>
              <a:t>soins</a:t>
            </a:r>
            <a:r>
              <a:rPr lang="en-US" altLang="en-US" sz="2800" dirty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2060"/>
                </a:solidFill>
              </a:rPr>
              <a:t>les </a:t>
            </a:r>
            <a:r>
              <a:rPr lang="en-US" altLang="en-US" sz="2800" dirty="0" err="1">
                <a:solidFill>
                  <a:srgbClr val="002060"/>
                </a:solidFill>
              </a:rPr>
              <a:t>enterrements</a:t>
            </a:r>
            <a:r>
              <a:rPr lang="en-US" altLang="en-US" sz="2800" dirty="0">
                <a:solidFill>
                  <a:srgbClr val="002060"/>
                </a:solidFill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</a:rPr>
              <a:t>dignes</a:t>
            </a:r>
            <a:r>
              <a:rPr lang="en-US" altLang="en-US" sz="2800" dirty="0">
                <a:solidFill>
                  <a:srgbClr val="002060"/>
                </a:solidFill>
              </a:rPr>
              <a:t> et </a:t>
            </a:r>
            <a:r>
              <a:rPr lang="en-US" altLang="en-US" sz="2800" dirty="0" err="1">
                <a:solidFill>
                  <a:srgbClr val="002060"/>
                </a:solidFill>
              </a:rPr>
              <a:t>sécurisés</a:t>
            </a:r>
            <a:r>
              <a:rPr lang="en-US" altLang="en-US" sz="2800" dirty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rgbClr val="002060"/>
                </a:solidFill>
              </a:rPr>
              <a:t>la </a:t>
            </a:r>
            <a:r>
              <a:rPr lang="en-US" altLang="en-US" sz="2800" dirty="0" err="1">
                <a:solidFill>
                  <a:srgbClr val="002060"/>
                </a:solidFill>
              </a:rPr>
              <a:t>recherche</a:t>
            </a:r>
            <a:r>
              <a:rPr lang="en-US" altLang="en-US" sz="2800" dirty="0">
                <a:solidFill>
                  <a:srgbClr val="002060"/>
                </a:solidFill>
              </a:rPr>
              <a:t> et </a:t>
            </a:r>
            <a:r>
              <a:rPr lang="en-US" altLang="en-US" sz="2800" dirty="0" err="1">
                <a:solidFill>
                  <a:srgbClr val="002060"/>
                </a:solidFill>
              </a:rPr>
              <a:t>suivi</a:t>
            </a:r>
            <a:r>
              <a:rPr lang="en-US" altLang="en-US" sz="2800" dirty="0">
                <a:solidFill>
                  <a:srgbClr val="002060"/>
                </a:solidFill>
              </a:rPr>
              <a:t> des contacts;</a:t>
            </a:r>
          </a:p>
          <a:p>
            <a:pPr algn="just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rgbClr val="002060"/>
                </a:solidFill>
              </a:rPr>
              <a:t>l’engagement</a:t>
            </a:r>
            <a:r>
              <a:rPr lang="en-US" altLang="en-US" sz="2800" dirty="0">
                <a:solidFill>
                  <a:srgbClr val="002060"/>
                </a:solidFill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</a:rPr>
              <a:t>communautaire</a:t>
            </a:r>
            <a:r>
              <a:rPr lang="en-US" altLang="en-US" sz="2800" dirty="0">
                <a:solidFill>
                  <a:srgbClr val="002060"/>
                </a:solidFill>
              </a:rPr>
              <a:t>.</a:t>
            </a:r>
          </a:p>
          <a:p>
            <a:pPr marL="0" indent="0" algn="just">
              <a:lnSpc>
                <a:spcPts val="3400"/>
              </a:lnSpc>
              <a:buNone/>
            </a:pPr>
            <a:r>
              <a:rPr lang="en-US" altLang="en-US" sz="2800" b="1" dirty="0" err="1">
                <a:solidFill>
                  <a:schemeClr val="accent6">
                    <a:lumMod val="75000"/>
                  </a:schemeClr>
                </a:solidFill>
              </a:rPr>
              <a:t>Toutes</a:t>
            </a:r>
            <a:r>
              <a:rPr lang="en-US" altLang="en-US" sz="2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2800" b="1" dirty="0" err="1">
                <a:solidFill>
                  <a:schemeClr val="accent6">
                    <a:lumMod val="75000"/>
                  </a:schemeClr>
                </a:solidFill>
              </a:rPr>
              <a:t>ces</a:t>
            </a:r>
            <a:r>
              <a:rPr lang="en-US" altLang="en-US" sz="2800" b="1" dirty="0">
                <a:solidFill>
                  <a:schemeClr val="accent6">
                    <a:lumMod val="75000"/>
                  </a:schemeClr>
                </a:solidFill>
              </a:rPr>
              <a:t> interventions </a:t>
            </a:r>
            <a:r>
              <a:rPr lang="en-US" altLang="en-US" sz="2800" dirty="0" err="1">
                <a:solidFill>
                  <a:srgbClr val="002060"/>
                </a:solidFill>
              </a:rPr>
              <a:t>sont</a:t>
            </a:r>
            <a:r>
              <a:rPr lang="en-US" altLang="en-US" sz="2800" dirty="0">
                <a:solidFill>
                  <a:srgbClr val="002060"/>
                </a:solidFill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</a:rPr>
              <a:t>essentielles</a:t>
            </a:r>
            <a:r>
              <a:rPr lang="en-US" altLang="en-US" sz="2800" dirty="0">
                <a:solidFill>
                  <a:srgbClr val="002060"/>
                </a:solidFill>
              </a:rPr>
              <a:t> pour stopper la </a:t>
            </a:r>
            <a:r>
              <a:rPr lang="en-US" altLang="en-US" sz="2800" dirty="0" err="1">
                <a:solidFill>
                  <a:srgbClr val="002060"/>
                </a:solidFill>
              </a:rPr>
              <a:t>flambée</a:t>
            </a:r>
            <a:r>
              <a:rPr lang="en-US" altLang="en-US" sz="2800" dirty="0">
                <a:solidFill>
                  <a:srgbClr val="002060"/>
                </a:solidFill>
              </a:rPr>
              <a:t>.</a:t>
            </a:r>
            <a:endParaRPr lang="en-US" altLang="en-US" sz="4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>
            <p:custDataLst>
              <p:tags r:id="rId2"/>
            </p:custDataLst>
          </p:nvPr>
        </p:nvSpPr>
        <p:spPr>
          <a:xfrm>
            <a:off x="406337" y="332784"/>
            <a:ext cx="8443337" cy="115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2060"/>
                </a:solidFill>
              </a:rPr>
              <a:t>Surveillance et contrôle des flambées</a:t>
            </a:r>
            <a:endParaRPr lang="en-GB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Activités de surveillance pour la prévention et la lutte contre les flambées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Rounded Rectangle 4"/>
          <p:cNvSpPr/>
          <p:nvPr>
            <p:custDataLst>
              <p:tags r:id="rId2"/>
            </p:custDataLst>
          </p:nvPr>
        </p:nvSpPr>
        <p:spPr>
          <a:xfrm>
            <a:off x="428596" y="1357298"/>
            <a:ext cx="3000396" cy="1357322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Avant la flambée</a:t>
            </a:r>
          </a:p>
        </p:txBody>
      </p:sp>
      <p:sp>
        <p:nvSpPr>
          <p:cNvPr id="6" name="Rounded Rectangle 5"/>
          <p:cNvSpPr/>
          <p:nvPr>
            <p:custDataLst>
              <p:tags r:id="rId3"/>
            </p:custDataLst>
          </p:nvPr>
        </p:nvSpPr>
        <p:spPr>
          <a:xfrm>
            <a:off x="2928926" y="2857496"/>
            <a:ext cx="3000396" cy="1357322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Pendant la flambée</a:t>
            </a:r>
          </a:p>
        </p:txBody>
      </p:sp>
      <p:sp>
        <p:nvSpPr>
          <p:cNvPr id="7" name="Rounded Rectangle 6"/>
          <p:cNvSpPr/>
          <p:nvPr>
            <p:custDataLst>
              <p:tags r:id="rId4"/>
            </p:custDataLst>
          </p:nvPr>
        </p:nvSpPr>
        <p:spPr>
          <a:xfrm>
            <a:off x="5857884" y="4357694"/>
            <a:ext cx="3000396" cy="135732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92D050"/>
                </a:solidFill>
              </a:rPr>
              <a:t>Après la flambée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>
            <p:custDataLst>
              <p:tags r:id="rId1"/>
            </p:custDataLst>
          </p:nvPr>
        </p:nvSpPr>
        <p:spPr>
          <a:xfrm>
            <a:off x="1564194" y="1889093"/>
            <a:ext cx="6015612" cy="3079814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0070C0"/>
                </a:solidFill>
              </a:rPr>
              <a:t>Avant la flambée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512" y="44624"/>
            <a:ext cx="8784976" cy="1426170"/>
          </a:xfrm>
        </p:spPr>
        <p:txBody>
          <a:bodyPr/>
          <a:lstStyle/>
          <a:p>
            <a:pPr>
              <a:defRPr/>
            </a:pPr>
            <a:br>
              <a:rPr lang="fr-FR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fr-FR" sz="3600" b="1" dirty="0">
                <a:solidFill>
                  <a:srgbClr val="002060"/>
                </a:solidFill>
              </a:rPr>
              <a:t>Renforcement de la surveillance de la MVE à travers la SIMR</a:t>
            </a:r>
            <a:br>
              <a:rPr lang="fr-FR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ZW" sz="3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0" y="1628800"/>
            <a:ext cx="8821738" cy="4243388"/>
          </a:xfrm>
        </p:spPr>
        <p:txBody>
          <a:bodyPr/>
          <a:lstStyle/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Se tenir prêt à détecter une flambée de MVE.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Mettre en place une structure de coordination à tous les niveaux.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Mobiliser les professionnels de la santé animale et d’autres acteurs clés, y compris du secteur privé.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Former le personnel de santé à tous les niveaux.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Mettre en place un système de gestion des alertes de la MVE.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Renforcer en intégrant la MVE dans la surveillance active.</a:t>
            </a:r>
          </a:p>
          <a:p>
            <a:pPr lvl="1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fr-FR" altLang="en-US" sz="2200" dirty="0">
                <a:solidFill>
                  <a:srgbClr val="002060"/>
                </a:solidFill>
              </a:rPr>
              <a:t>Renforcer le partage régulier des informations et un bulletin de surveillance.</a:t>
            </a:r>
          </a:p>
          <a:p>
            <a:pPr algn="just"/>
            <a:endParaRPr lang="en-ZW" altLang="en-US" sz="2200" dirty="0"/>
          </a:p>
        </p:txBody>
      </p:sp>
      <p:sp>
        <p:nvSpPr>
          <p:cNvPr id="21508" name="Picture 4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5219700" y="1484313"/>
            <a:ext cx="3395663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ZA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55786"/>
            <a:ext cx="8229600" cy="796950"/>
          </a:xfrm>
        </p:spPr>
        <p:txBody>
          <a:bodyPr/>
          <a:lstStyle/>
          <a:p>
            <a:pPr>
              <a:defRPr/>
            </a:pPr>
            <a:r>
              <a:rPr lang="en-GB" sz="3600" b="1" dirty="0">
                <a:solidFill>
                  <a:srgbClr val="002060"/>
                </a:solidFill>
              </a:rPr>
              <a:t>Activités à accomplir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  <p:custDataLst>
              <p:tags r:id="rId2"/>
            </p:custDataLst>
          </p:nvPr>
        </p:nvSpPr>
        <p:spPr>
          <a:xfrm>
            <a:off x="395536" y="1196752"/>
            <a:ext cx="8424936" cy="547260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rgbClr val="002060"/>
                </a:solidFill>
              </a:rPr>
              <a:t>Tester le </a:t>
            </a:r>
            <a:r>
              <a:rPr lang="en-GB" sz="2200" dirty="0" err="1">
                <a:solidFill>
                  <a:srgbClr val="002060"/>
                </a:solidFill>
              </a:rPr>
              <a:t>système</a:t>
            </a:r>
            <a:r>
              <a:rPr lang="en-GB" sz="2200" dirty="0">
                <a:solidFill>
                  <a:srgbClr val="002060"/>
                </a:solidFill>
              </a:rPr>
              <a:t> SIMR </a:t>
            </a:r>
            <a:r>
              <a:rPr lang="en-GB" sz="2200" dirty="0" err="1">
                <a:solidFill>
                  <a:srgbClr val="002060"/>
                </a:solidFill>
              </a:rPr>
              <a:t>existant</a:t>
            </a:r>
            <a:r>
              <a:rPr lang="en-GB" sz="2200" dirty="0">
                <a:solidFill>
                  <a:srgbClr val="002060"/>
                </a:solidFill>
              </a:rPr>
              <a:t> pour Ebola (identification de </a:t>
            </a:r>
            <a:r>
              <a:rPr lang="en-GB" sz="2200" dirty="0" err="1">
                <a:solidFill>
                  <a:srgbClr val="002060"/>
                </a:solidFill>
              </a:rPr>
              <a:t>lacunes</a:t>
            </a:r>
            <a:r>
              <a:rPr lang="en-GB" sz="2200" dirty="0">
                <a:solidFill>
                  <a:srgbClr val="002060"/>
                </a:solidFill>
              </a:rPr>
              <a:t>, actions correctives).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2200" dirty="0" err="1">
                <a:solidFill>
                  <a:srgbClr val="002060"/>
                </a:solidFill>
              </a:rPr>
              <a:t>Distribuer</a:t>
            </a:r>
            <a:r>
              <a:rPr lang="en-US" sz="2200" dirty="0">
                <a:solidFill>
                  <a:srgbClr val="002060"/>
                </a:solidFill>
              </a:rPr>
              <a:t> les </a:t>
            </a:r>
            <a:r>
              <a:rPr lang="en-US" sz="2200" dirty="0" err="1">
                <a:solidFill>
                  <a:srgbClr val="002060"/>
                </a:solidFill>
              </a:rPr>
              <a:t>définitions</a:t>
            </a:r>
            <a:r>
              <a:rPr lang="en-US" sz="2200" dirty="0">
                <a:solidFill>
                  <a:srgbClr val="002060"/>
                </a:solidFill>
              </a:rPr>
              <a:t> de </a:t>
            </a:r>
            <a:r>
              <a:rPr lang="en-US" sz="2200" dirty="0" err="1">
                <a:solidFill>
                  <a:srgbClr val="002060"/>
                </a:solidFill>
              </a:rPr>
              <a:t>cas</a:t>
            </a:r>
            <a:r>
              <a:rPr lang="en-US" sz="2200" dirty="0">
                <a:solidFill>
                  <a:srgbClr val="002060"/>
                </a:solidFill>
              </a:rPr>
              <a:t> à </a:t>
            </a:r>
            <a:r>
              <a:rPr lang="en-US" sz="2200" dirty="0" err="1">
                <a:solidFill>
                  <a:srgbClr val="002060"/>
                </a:solidFill>
              </a:rPr>
              <a:t>tous</a:t>
            </a:r>
            <a:r>
              <a:rPr lang="en-US" sz="2200" dirty="0">
                <a:solidFill>
                  <a:srgbClr val="002060"/>
                </a:solidFill>
              </a:rPr>
              <a:t> les </a:t>
            </a:r>
            <a:r>
              <a:rPr lang="en-US" sz="2200" dirty="0" err="1">
                <a:solidFill>
                  <a:srgbClr val="002060"/>
                </a:solidFill>
              </a:rPr>
              <a:t>niveaux</a:t>
            </a:r>
            <a:r>
              <a:rPr lang="en-US" sz="2200" dirty="0">
                <a:solidFill>
                  <a:srgbClr val="002060"/>
                </a:solidFill>
              </a:rPr>
              <a:t> (</a:t>
            </a:r>
            <a:r>
              <a:rPr lang="en-US" sz="2200" dirty="0" err="1">
                <a:solidFill>
                  <a:srgbClr val="002060"/>
                </a:solidFill>
              </a:rPr>
              <a:t>régions</a:t>
            </a:r>
            <a:r>
              <a:rPr lang="en-US" sz="2200" dirty="0">
                <a:solidFill>
                  <a:srgbClr val="002060"/>
                </a:solidFill>
              </a:rPr>
              <a:t>, districts).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2060"/>
                </a:solidFill>
              </a:rPr>
              <a:t>Diffuser des </a:t>
            </a:r>
            <a:r>
              <a:rPr lang="en-US" sz="2200" dirty="0" err="1">
                <a:solidFill>
                  <a:srgbClr val="002060"/>
                </a:solidFill>
              </a:rPr>
              <a:t>définitions</a:t>
            </a:r>
            <a:r>
              <a:rPr lang="en-US" sz="2200" dirty="0">
                <a:solidFill>
                  <a:srgbClr val="002060"/>
                </a:solidFill>
              </a:rPr>
              <a:t> de </a:t>
            </a:r>
            <a:r>
              <a:rPr lang="en-US" sz="2200" dirty="0" err="1">
                <a:solidFill>
                  <a:srgbClr val="002060"/>
                </a:solidFill>
              </a:rPr>
              <a:t>cas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simplifiées</a:t>
            </a:r>
            <a:r>
              <a:rPr lang="en-US" sz="2200" dirty="0">
                <a:solidFill>
                  <a:srgbClr val="002060"/>
                </a:solidFill>
              </a:rPr>
              <a:t> (</a:t>
            </a:r>
            <a:r>
              <a:rPr lang="en-US" sz="2200" dirty="0" err="1">
                <a:solidFill>
                  <a:srgbClr val="002060"/>
                </a:solidFill>
              </a:rPr>
              <a:t>communauté</a:t>
            </a:r>
            <a:r>
              <a:rPr lang="en-US" sz="2200" dirty="0">
                <a:solidFill>
                  <a:srgbClr val="002060"/>
                </a:solidFill>
              </a:rPr>
              <a:t>).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2060"/>
                </a:solidFill>
              </a:rPr>
              <a:t>Identifier les </a:t>
            </a:r>
            <a:r>
              <a:rPr lang="en-US" sz="2200" dirty="0" err="1">
                <a:solidFill>
                  <a:srgbClr val="002060"/>
                </a:solidFill>
              </a:rPr>
              <a:t>ressources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humaines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chargées</a:t>
            </a:r>
            <a:r>
              <a:rPr lang="en-US" sz="2200" dirty="0">
                <a:solidFill>
                  <a:srgbClr val="002060"/>
                </a:solidFill>
              </a:rPr>
              <a:t> de la surveillance </a:t>
            </a:r>
            <a:r>
              <a:rPr lang="en-US" sz="2200" dirty="0" err="1">
                <a:solidFill>
                  <a:srgbClr val="002060"/>
                </a:solidFill>
              </a:rPr>
              <a:t>communautaire</a:t>
            </a:r>
            <a:r>
              <a:rPr lang="en-US" sz="2200" dirty="0">
                <a:solidFill>
                  <a:srgbClr val="002060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200" dirty="0" err="1">
                <a:solidFill>
                  <a:srgbClr val="002060"/>
                </a:solidFill>
              </a:rPr>
              <a:t>Mettre</a:t>
            </a:r>
            <a:r>
              <a:rPr lang="en-GB" sz="2200" dirty="0">
                <a:solidFill>
                  <a:srgbClr val="002060"/>
                </a:solidFill>
              </a:rPr>
              <a:t> en place </a:t>
            </a:r>
            <a:r>
              <a:rPr lang="en-GB" sz="2200" dirty="0" err="1">
                <a:solidFill>
                  <a:srgbClr val="002060"/>
                </a:solidFill>
              </a:rPr>
              <a:t>une</a:t>
            </a:r>
            <a:r>
              <a:rPr lang="en-GB" sz="2200" dirty="0">
                <a:solidFill>
                  <a:srgbClr val="002060"/>
                </a:solidFill>
              </a:rPr>
              <a:t> </a:t>
            </a:r>
            <a:r>
              <a:rPr lang="en-GB" sz="2200" dirty="0" err="1">
                <a:solidFill>
                  <a:srgbClr val="002060"/>
                </a:solidFill>
              </a:rPr>
              <a:t>ligne</a:t>
            </a:r>
            <a:r>
              <a:rPr lang="en-GB" sz="2200" dirty="0">
                <a:solidFill>
                  <a:srgbClr val="002060"/>
                </a:solidFill>
              </a:rPr>
              <a:t> </a:t>
            </a:r>
            <a:r>
              <a:rPr lang="en-GB" sz="2200" dirty="0" err="1">
                <a:solidFill>
                  <a:srgbClr val="002060"/>
                </a:solidFill>
              </a:rPr>
              <a:t>verte</a:t>
            </a:r>
            <a:r>
              <a:rPr lang="en-GB" sz="2200" dirty="0">
                <a:solidFill>
                  <a:srgbClr val="002060"/>
                </a:solidFill>
              </a:rPr>
              <a:t> 24 h/24, 7 j/7.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rgbClr val="002060"/>
                </a:solidFill>
              </a:rPr>
              <a:t>Former le personnel de la </a:t>
            </a:r>
            <a:r>
              <a:rPr lang="en-GB" sz="2200" dirty="0" err="1">
                <a:solidFill>
                  <a:srgbClr val="002060"/>
                </a:solidFill>
              </a:rPr>
              <a:t>ligne</a:t>
            </a:r>
            <a:r>
              <a:rPr lang="en-GB" sz="2200" dirty="0">
                <a:solidFill>
                  <a:srgbClr val="002060"/>
                </a:solidFill>
              </a:rPr>
              <a:t> </a:t>
            </a:r>
            <a:r>
              <a:rPr lang="en-GB" sz="2200" dirty="0" err="1">
                <a:solidFill>
                  <a:srgbClr val="002060"/>
                </a:solidFill>
              </a:rPr>
              <a:t>verte</a:t>
            </a:r>
            <a:r>
              <a:rPr lang="en-GB" sz="2200" dirty="0">
                <a:solidFill>
                  <a:srgbClr val="002060"/>
                </a:solidFill>
              </a:rPr>
              <a:t> à </a:t>
            </a:r>
            <a:r>
              <a:rPr lang="en-GB" sz="2200" dirty="0" err="1">
                <a:solidFill>
                  <a:srgbClr val="002060"/>
                </a:solidFill>
              </a:rPr>
              <a:t>l’identification</a:t>
            </a:r>
            <a:r>
              <a:rPr lang="en-GB" sz="2200" dirty="0">
                <a:solidFill>
                  <a:srgbClr val="002060"/>
                </a:solidFill>
              </a:rPr>
              <a:t> des </a:t>
            </a:r>
            <a:r>
              <a:rPr lang="en-GB" sz="2200" dirty="0" err="1">
                <a:solidFill>
                  <a:srgbClr val="002060"/>
                </a:solidFill>
              </a:rPr>
              <a:t>cas</a:t>
            </a:r>
            <a:r>
              <a:rPr lang="en-GB" sz="2200" dirty="0">
                <a:solidFill>
                  <a:srgbClr val="002060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sz="2200" dirty="0" err="1">
                <a:solidFill>
                  <a:srgbClr val="002060"/>
                </a:solidFill>
              </a:rPr>
              <a:t>Mettre</a:t>
            </a:r>
            <a:r>
              <a:rPr lang="en-US" sz="2200" dirty="0">
                <a:solidFill>
                  <a:srgbClr val="002060"/>
                </a:solidFill>
              </a:rPr>
              <a:t> en place des circuits de communication et </a:t>
            </a:r>
            <a:r>
              <a:rPr lang="en-US" sz="2200" dirty="0" err="1">
                <a:solidFill>
                  <a:srgbClr val="002060"/>
                </a:solidFill>
              </a:rPr>
              <a:t>procédures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claires</a:t>
            </a:r>
            <a:r>
              <a:rPr lang="en-US" sz="2200" dirty="0">
                <a:solidFill>
                  <a:srgbClr val="002060"/>
                </a:solidFill>
              </a:rPr>
              <a:t> pour la </a:t>
            </a:r>
            <a:r>
              <a:rPr lang="en-US" sz="2200" dirty="0" err="1">
                <a:solidFill>
                  <a:srgbClr val="002060"/>
                </a:solidFill>
              </a:rPr>
              <a:t>déclaration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immédiate</a:t>
            </a:r>
            <a:r>
              <a:rPr lang="en-US" sz="2200" dirty="0">
                <a:solidFill>
                  <a:srgbClr val="002060"/>
                </a:solidFill>
              </a:rPr>
              <a:t> et </a:t>
            </a:r>
            <a:r>
              <a:rPr lang="en-US" sz="2200" dirty="0" err="1">
                <a:solidFill>
                  <a:srgbClr val="002060"/>
                </a:solidFill>
              </a:rPr>
              <a:t>prise</a:t>
            </a:r>
            <a:r>
              <a:rPr lang="en-US" sz="2200" dirty="0">
                <a:solidFill>
                  <a:srgbClr val="002060"/>
                </a:solidFill>
              </a:rPr>
              <a:t> en charge  des </a:t>
            </a:r>
            <a:r>
              <a:rPr lang="en-US" sz="2200" dirty="0" err="1">
                <a:solidFill>
                  <a:srgbClr val="002060"/>
                </a:solidFill>
              </a:rPr>
              <a:t>cas</a:t>
            </a:r>
            <a:r>
              <a:rPr lang="en-US" sz="2200" dirty="0">
                <a:solidFill>
                  <a:srgbClr val="002060"/>
                </a:solidFill>
              </a:rPr>
              <a:t> suspects.</a:t>
            </a:r>
            <a:endParaRPr lang="en-GB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357158" y="1052736"/>
            <a:ext cx="84296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alt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suspect</a:t>
            </a:r>
            <a:endParaRPr lang="en-US" alt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Apparition de fièvre et ne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répond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aucun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traitement des causes habituelles de fièvre dans la région,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au moins l’un 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symptômes suivants :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diarrhée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sanglante, 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saignement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gencives, 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saignement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sous la surface de la peau (purpura),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présence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sang dans les yeux ou l’urine. </a:t>
            </a:r>
          </a:p>
          <a:p>
            <a:pPr algn="just"/>
            <a:endParaRPr lang="en-US" altLang="en-US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probable</a:t>
            </a:r>
            <a:endParaRPr lang="en-GB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suspect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évalué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 un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clinicien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suspect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décédé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ayant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 lien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épidémiologique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un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confirmé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400" b="1" dirty="0" err="1">
                <a:solidFill>
                  <a:srgbClr val="0070C0"/>
                </a:solidFill>
              </a:rPr>
              <a:t>Cas</a:t>
            </a:r>
            <a:r>
              <a:rPr lang="en-US" altLang="en-US" sz="2400" b="1" dirty="0">
                <a:solidFill>
                  <a:srgbClr val="0070C0"/>
                </a:solidFill>
              </a:rPr>
              <a:t> </a:t>
            </a:r>
            <a:r>
              <a:rPr lang="en-US" altLang="en-US" sz="2400" b="1" dirty="0" err="1">
                <a:solidFill>
                  <a:srgbClr val="0070C0"/>
                </a:solidFill>
              </a:rPr>
              <a:t>confirmé</a:t>
            </a:r>
            <a:endParaRPr lang="en-US" alt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suspect avec confirmation par le </a:t>
            </a:r>
            <a:r>
              <a:rPr lang="en-US" altLang="en-US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laboratoire</a:t>
            </a: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2400" b="1" i="1" dirty="0">
              <a:solidFill>
                <a:srgbClr val="002060"/>
              </a:solidFill>
              <a:latin typeface="Maiandra GD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44624"/>
            <a:ext cx="9144000" cy="1143000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rgbClr val="002060"/>
                </a:solidFill>
              </a:rPr>
              <a:t> Pour une surveillance systématique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301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5576</TotalTime>
  <Words>1042</Words>
  <Application>Microsoft Office PowerPoint</Application>
  <PresentationFormat>On-screen Show (4:3)</PresentationFormat>
  <Paragraphs>187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宋体</vt:lpstr>
      <vt:lpstr>Arial</vt:lpstr>
      <vt:lpstr>Arial Narrow</vt:lpstr>
      <vt:lpstr>Calibri</vt:lpstr>
      <vt:lpstr>Maiandra GD</vt:lpstr>
      <vt:lpstr>Times New Roman</vt:lpstr>
      <vt:lpstr>Verdana</vt:lpstr>
      <vt:lpstr>Wingdings</vt:lpstr>
      <vt:lpstr>Custom Design</vt:lpstr>
      <vt:lpstr>RC 59 Template EN</vt:lpstr>
      <vt:lpstr>Formation des Équipes d’Intervention Rapide  </vt:lpstr>
      <vt:lpstr>SIMR</vt:lpstr>
      <vt:lpstr>RSI (2005)</vt:lpstr>
      <vt:lpstr>PowerPoint Presentation</vt:lpstr>
      <vt:lpstr>Activités de surveillance pour la prévention et la lutte contre les flambées</vt:lpstr>
      <vt:lpstr>PowerPoint Presentation</vt:lpstr>
      <vt:lpstr> Renforcement de la surveillance de la MVE à travers la SIMR </vt:lpstr>
      <vt:lpstr>Activités à accomplir</vt:lpstr>
      <vt:lpstr> Pour une surveillance systématique</vt:lpstr>
      <vt:lpstr> Assurer en priorité le déploiement d’une EIR </vt:lpstr>
      <vt:lpstr>Que faire si un cas suspect a été identifié ?</vt:lpstr>
      <vt:lpstr>Que faire si un cas suspect a été identifié ?</vt:lpstr>
      <vt:lpstr>PowerPoint Presentation</vt:lpstr>
      <vt:lpstr>PowerPoint Presentation</vt:lpstr>
      <vt:lpstr>Pendant les flambées</vt:lpstr>
      <vt:lpstr>PowerPoint Presentation</vt:lpstr>
      <vt:lpstr>Pendant les flambées Définition de cas utilisés par la surveillance</vt:lpstr>
      <vt:lpstr>Pendant les flambées Définition de cas utilisés par la surveillance</vt:lpstr>
      <vt:lpstr>PowerPoint Presentation</vt:lpstr>
      <vt:lpstr> Après la flambée</vt:lpstr>
      <vt:lpstr>Outils de surveillance de la MVE</vt:lpstr>
      <vt:lpstr>Messages importants</vt:lpstr>
      <vt:lpstr>Clause de non-responsabilité</vt:lpstr>
      <vt:lpstr>Merci 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360</cp:revision>
  <cp:lastPrinted>2013-10-01T07:19:12Z</cp:lastPrinted>
  <dcterms:created xsi:type="dcterms:W3CDTF">2006-12-04T14:06:57Z</dcterms:created>
  <dcterms:modified xsi:type="dcterms:W3CDTF">2018-06-13T13:51:36Z</dcterms:modified>
</cp:coreProperties>
</file>